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88" r:id="rId1"/>
  </p:sldMasterIdLst>
  <p:notesMasterIdLst>
    <p:notesMasterId r:id="rId14"/>
  </p:notesMasterIdLst>
  <p:sldIdLst>
    <p:sldId id="256" r:id="rId2"/>
    <p:sldId id="388" r:id="rId3"/>
    <p:sldId id="415" r:id="rId4"/>
    <p:sldId id="416" r:id="rId5"/>
    <p:sldId id="417" r:id="rId6"/>
    <p:sldId id="405" r:id="rId7"/>
    <p:sldId id="418" r:id="rId8"/>
    <p:sldId id="419" r:id="rId9"/>
    <p:sldId id="420" r:id="rId10"/>
    <p:sldId id="421" r:id="rId11"/>
    <p:sldId id="399" r:id="rId12"/>
    <p:sldId id="265" r:id="rId13"/>
  </p:sldIdLst>
  <p:sldSz cx="9144000" cy="6858000" type="screen4x3"/>
  <p:notesSz cx="6797675" cy="9928225"/>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482"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6400" cy="496967"/>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49688" y="0"/>
            <a:ext cx="2946400" cy="496967"/>
          </a:xfrm>
          <a:prstGeom prst="rect">
            <a:avLst/>
          </a:prstGeom>
        </p:spPr>
        <p:txBody>
          <a:bodyPr vert="horz" lIns="91440" tIns="45720" rIns="91440" bIns="45720" rtlCol="0"/>
          <a:lstStyle>
            <a:lvl1pPr algn="r">
              <a:defRPr sz="1200"/>
            </a:lvl1pPr>
          </a:lstStyle>
          <a:p>
            <a:fld id="{3A1BA37F-08CB-4EC0-9C43-D0A73DBB9342}" type="datetimeFigureOut">
              <a:rPr lang="ru-RU" smtClean="0"/>
              <a:t>11.11.2020</a:t>
            </a:fld>
            <a:endParaRPr lang="ru-RU"/>
          </a:p>
        </p:txBody>
      </p:sp>
      <p:sp>
        <p:nvSpPr>
          <p:cNvPr id="4" name="Образ слайда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9450" y="4777552"/>
            <a:ext cx="5438775" cy="39090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431258"/>
            <a:ext cx="2946400" cy="49696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49688" y="9431258"/>
            <a:ext cx="2946400" cy="496967"/>
          </a:xfrm>
          <a:prstGeom prst="rect">
            <a:avLst/>
          </a:prstGeom>
        </p:spPr>
        <p:txBody>
          <a:bodyPr vert="horz" lIns="91440" tIns="45720" rIns="91440" bIns="45720" rtlCol="0" anchor="b"/>
          <a:lstStyle>
            <a:lvl1pPr algn="r">
              <a:defRPr sz="1200"/>
            </a:lvl1pPr>
          </a:lstStyle>
          <a:p>
            <a:fld id="{AAFB51C3-10AC-4508-A7BB-90FE5B6D7562}" type="slidenum">
              <a:rPr lang="ru-RU" smtClean="0"/>
              <a:t>‹#›</a:t>
            </a:fld>
            <a:endParaRPr lang="ru-RU"/>
          </a:p>
        </p:txBody>
      </p:sp>
    </p:spTree>
    <p:extLst>
      <p:ext uri="{BB962C8B-B14F-4D97-AF65-F5344CB8AC3E}">
        <p14:creationId xmlns:p14="http://schemas.microsoft.com/office/powerpoint/2010/main" val="3862958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ru-RU" smtClean="0"/>
              <a:t>Образец заголовка</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ED34579B-C4E5-4B93-A90A-362F404D9E19}" type="datetimeFigureOut">
              <a:rPr lang="ru-RU" smtClean="0"/>
              <a:t>11.11.2020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907AA6B-AB94-458E-8BCE-CD0A4067558B}" type="slidenum">
              <a:rPr lang="ru-RU" smtClean="0"/>
              <a:t>‹#›</a:t>
            </a:fld>
            <a:endParaRPr lang="ru-RU"/>
          </a:p>
        </p:txBody>
      </p:sp>
    </p:spTree>
    <p:extLst>
      <p:ext uri="{BB962C8B-B14F-4D97-AF65-F5344CB8AC3E}">
        <p14:creationId xmlns:p14="http://schemas.microsoft.com/office/powerpoint/2010/main" val="19643430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ru-RU" smtClean="0"/>
              <a:t>Образец заголовка</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Date Placeholder 2"/>
          <p:cNvSpPr>
            <a:spLocks noGrp="1"/>
          </p:cNvSpPr>
          <p:nvPr>
            <p:ph type="dt" sz="half" idx="10"/>
          </p:nvPr>
        </p:nvSpPr>
        <p:spPr/>
        <p:txBody>
          <a:bodyPr/>
          <a:lstStyle/>
          <a:p>
            <a:fld id="{ED34579B-C4E5-4B93-A90A-362F404D9E19}" type="datetimeFigureOut">
              <a:rPr lang="ru-RU" smtClean="0"/>
              <a:t>11.11.2020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E907AA6B-AB94-458E-8BCE-CD0A4067558B}" type="slidenum">
              <a:rPr lang="ru-RU" smtClean="0"/>
              <a:t>‹#›</a:t>
            </a:fld>
            <a:endParaRPr lang="ru-RU"/>
          </a:p>
        </p:txBody>
      </p:sp>
    </p:spTree>
    <p:extLst>
      <p:ext uri="{BB962C8B-B14F-4D97-AF65-F5344CB8AC3E}">
        <p14:creationId xmlns:p14="http://schemas.microsoft.com/office/powerpoint/2010/main" val="9725952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ED34579B-C4E5-4B93-A90A-362F404D9E19}" type="datetimeFigureOut">
              <a:rPr lang="ru-RU" smtClean="0"/>
              <a:t>11.11.2020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907AA6B-AB94-458E-8BCE-CD0A4067558B}" type="slidenum">
              <a:rPr lang="ru-RU" smtClean="0"/>
              <a:t>‹#›</a:t>
            </a:fld>
            <a:endParaRPr lang="ru-RU"/>
          </a:p>
        </p:txBody>
      </p:sp>
    </p:spTree>
    <p:extLst>
      <p:ext uri="{BB962C8B-B14F-4D97-AF65-F5344CB8AC3E}">
        <p14:creationId xmlns:p14="http://schemas.microsoft.com/office/powerpoint/2010/main" val="17035154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ru-RU" smtClean="0"/>
              <a:t>Образец заголовка</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ED34579B-C4E5-4B93-A90A-362F404D9E19}" type="datetimeFigureOut">
              <a:rPr lang="ru-RU" smtClean="0"/>
              <a:t>11.11.2020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907AA6B-AB94-458E-8BCE-CD0A4067558B}" type="slidenum">
              <a:rPr lang="ru-RU" smtClean="0"/>
              <a:t>‹#›</a:t>
            </a:fld>
            <a:endParaRPr lang="ru-RU"/>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5536790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ED34579B-C4E5-4B93-A90A-362F404D9E19}" type="datetimeFigureOut">
              <a:rPr lang="ru-RU" smtClean="0"/>
              <a:t>11.11.2020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907AA6B-AB94-458E-8BCE-CD0A4067558B}" type="slidenum">
              <a:rPr lang="ru-RU" smtClean="0"/>
              <a:t>‹#›</a:t>
            </a:fld>
            <a:endParaRPr lang="ru-RU"/>
          </a:p>
        </p:txBody>
      </p:sp>
    </p:spTree>
    <p:extLst>
      <p:ext uri="{BB962C8B-B14F-4D97-AF65-F5344CB8AC3E}">
        <p14:creationId xmlns:p14="http://schemas.microsoft.com/office/powerpoint/2010/main" val="28859524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ru-RU" smtClean="0"/>
              <a:t>Образец заголовка</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ru-RU" smtClean="0"/>
              <a:t>Образец текста</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ED34579B-C4E5-4B93-A90A-362F404D9E19}" type="datetimeFigureOut">
              <a:rPr lang="ru-RU" smtClean="0"/>
              <a:t>11.11.2020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907AA6B-AB94-458E-8BCE-CD0A4067558B}" type="slidenum">
              <a:rPr lang="ru-RU" smtClean="0"/>
              <a:t>‹#›</a:t>
            </a:fld>
            <a:endParaRPr lang="ru-RU"/>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7947326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ru-RU" smtClean="0"/>
              <a:t>Образец заголовка</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ru-RU" smtClean="0"/>
              <a:t>Образец текста</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ED34579B-C4E5-4B93-A90A-362F404D9E19}" type="datetimeFigureOut">
              <a:rPr lang="ru-RU" smtClean="0"/>
              <a:t>11.11.2020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907AA6B-AB94-458E-8BCE-CD0A4067558B}" type="slidenum">
              <a:rPr lang="ru-RU" smtClean="0"/>
              <a:t>‹#›</a:t>
            </a:fld>
            <a:endParaRPr lang="ru-RU"/>
          </a:p>
        </p:txBody>
      </p:sp>
    </p:spTree>
    <p:extLst>
      <p:ext uri="{BB962C8B-B14F-4D97-AF65-F5344CB8AC3E}">
        <p14:creationId xmlns:p14="http://schemas.microsoft.com/office/powerpoint/2010/main" val="35310137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ED34579B-C4E5-4B93-A90A-362F404D9E19}" type="datetimeFigureOut">
              <a:rPr lang="ru-RU" smtClean="0"/>
              <a:t>11.11.2020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907AA6B-AB94-458E-8BCE-CD0A4067558B}" type="slidenum">
              <a:rPr lang="ru-RU" smtClean="0"/>
              <a:t>‹#›</a:t>
            </a:fld>
            <a:endParaRPr lang="ru-RU"/>
          </a:p>
        </p:txBody>
      </p:sp>
    </p:spTree>
    <p:extLst>
      <p:ext uri="{BB962C8B-B14F-4D97-AF65-F5344CB8AC3E}">
        <p14:creationId xmlns:p14="http://schemas.microsoft.com/office/powerpoint/2010/main" val="3706013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ED34579B-C4E5-4B93-A90A-362F404D9E19}" type="datetimeFigureOut">
              <a:rPr lang="ru-RU" smtClean="0"/>
              <a:t>11.11.2020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907AA6B-AB94-458E-8BCE-CD0A4067558B}" type="slidenum">
              <a:rPr lang="ru-RU" smtClean="0"/>
              <a:t>‹#›</a:t>
            </a:fld>
            <a:endParaRPr lang="ru-RU"/>
          </a:p>
        </p:txBody>
      </p:sp>
    </p:spTree>
    <p:extLst>
      <p:ext uri="{BB962C8B-B14F-4D97-AF65-F5344CB8AC3E}">
        <p14:creationId xmlns:p14="http://schemas.microsoft.com/office/powerpoint/2010/main" val="27372532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ED34579B-C4E5-4B93-A90A-362F404D9E19}" type="datetimeFigureOut">
              <a:rPr lang="ru-RU" smtClean="0"/>
              <a:t>11.11.2020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907AA6B-AB94-458E-8BCE-CD0A4067558B}" type="slidenum">
              <a:rPr lang="ru-RU" smtClean="0"/>
              <a:t>‹#›</a:t>
            </a:fld>
            <a:endParaRPr lang="ru-RU"/>
          </a:p>
        </p:txBody>
      </p:sp>
    </p:spTree>
    <p:extLst>
      <p:ext uri="{BB962C8B-B14F-4D97-AF65-F5344CB8AC3E}">
        <p14:creationId xmlns:p14="http://schemas.microsoft.com/office/powerpoint/2010/main" val="2268779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ED34579B-C4E5-4B93-A90A-362F404D9E19}" type="datetimeFigureOut">
              <a:rPr lang="ru-RU" smtClean="0"/>
              <a:t>11.11.2020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907AA6B-AB94-458E-8BCE-CD0A4067558B}" type="slidenum">
              <a:rPr lang="ru-RU" smtClean="0"/>
              <a:t>‹#›</a:t>
            </a:fld>
            <a:endParaRPr lang="ru-RU"/>
          </a:p>
        </p:txBody>
      </p:sp>
    </p:spTree>
    <p:extLst>
      <p:ext uri="{BB962C8B-B14F-4D97-AF65-F5344CB8AC3E}">
        <p14:creationId xmlns:p14="http://schemas.microsoft.com/office/powerpoint/2010/main" val="1366883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ru-RU" smtClean="0"/>
              <a:t>Образец заголовка</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ED34579B-C4E5-4B93-A90A-362F404D9E19}" type="datetimeFigureOut">
              <a:rPr lang="ru-RU" smtClean="0"/>
              <a:t>11.11.2020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907AA6B-AB94-458E-8BCE-CD0A4067558B}" type="slidenum">
              <a:rPr lang="ru-RU" smtClean="0"/>
              <a:t>‹#›</a:t>
            </a:fld>
            <a:endParaRPr lang="ru-RU"/>
          </a:p>
        </p:txBody>
      </p:sp>
    </p:spTree>
    <p:extLst>
      <p:ext uri="{BB962C8B-B14F-4D97-AF65-F5344CB8AC3E}">
        <p14:creationId xmlns:p14="http://schemas.microsoft.com/office/powerpoint/2010/main" val="4001042092"/>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ru-RU" smtClean="0"/>
              <a:t>Образец заголовка</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ED34579B-C4E5-4B93-A90A-362F404D9E19}" type="datetimeFigureOut">
              <a:rPr lang="ru-RU" smtClean="0"/>
              <a:t>11.11.2020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E907AA6B-AB94-458E-8BCE-CD0A4067558B}" type="slidenum">
              <a:rPr lang="ru-RU" smtClean="0"/>
              <a:t>‹#›</a:t>
            </a:fld>
            <a:endParaRPr lang="ru-RU"/>
          </a:p>
        </p:txBody>
      </p:sp>
    </p:spTree>
    <p:extLst>
      <p:ext uri="{BB962C8B-B14F-4D97-AF65-F5344CB8AC3E}">
        <p14:creationId xmlns:p14="http://schemas.microsoft.com/office/powerpoint/2010/main" val="2685607693"/>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ED34579B-C4E5-4B93-A90A-362F404D9E19}" type="datetimeFigureOut">
              <a:rPr lang="ru-RU" smtClean="0"/>
              <a:t>11.11.2020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E907AA6B-AB94-458E-8BCE-CD0A4067558B}" type="slidenum">
              <a:rPr lang="ru-RU" smtClean="0"/>
              <a:t>‹#›</a:t>
            </a:fld>
            <a:endParaRPr lang="ru-RU"/>
          </a:p>
        </p:txBody>
      </p:sp>
    </p:spTree>
    <p:extLst>
      <p:ext uri="{BB962C8B-B14F-4D97-AF65-F5344CB8AC3E}">
        <p14:creationId xmlns:p14="http://schemas.microsoft.com/office/powerpoint/2010/main" val="3879707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34579B-C4E5-4B93-A90A-362F404D9E19}" type="datetimeFigureOut">
              <a:rPr lang="ru-RU" smtClean="0"/>
              <a:t>11.11.2020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E907AA6B-AB94-458E-8BCE-CD0A4067558B}" type="slidenum">
              <a:rPr lang="ru-RU" smtClean="0"/>
              <a:t>‹#›</a:t>
            </a:fld>
            <a:endParaRPr lang="ru-RU"/>
          </a:p>
        </p:txBody>
      </p:sp>
    </p:spTree>
    <p:extLst>
      <p:ext uri="{BB962C8B-B14F-4D97-AF65-F5344CB8AC3E}">
        <p14:creationId xmlns:p14="http://schemas.microsoft.com/office/powerpoint/2010/main" val="19092860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ru-RU" smtClean="0"/>
              <a:t>Образец заголовка</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ED34579B-C4E5-4B93-A90A-362F404D9E19}" type="datetimeFigureOut">
              <a:rPr lang="ru-RU" smtClean="0"/>
              <a:t>11.11.2020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907AA6B-AB94-458E-8BCE-CD0A4067558B}" type="slidenum">
              <a:rPr lang="ru-RU" smtClean="0"/>
              <a:t>‹#›</a:t>
            </a:fld>
            <a:endParaRPr lang="ru-RU"/>
          </a:p>
        </p:txBody>
      </p:sp>
    </p:spTree>
    <p:extLst>
      <p:ext uri="{BB962C8B-B14F-4D97-AF65-F5344CB8AC3E}">
        <p14:creationId xmlns:p14="http://schemas.microsoft.com/office/powerpoint/2010/main" val="264064424"/>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ru-RU" smtClean="0"/>
              <a:t>Образец заголовка</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ED34579B-C4E5-4B93-A90A-362F404D9E19}" type="datetimeFigureOut">
              <a:rPr lang="ru-RU" smtClean="0"/>
              <a:t>11.11.2020</a:t>
            </a:fld>
            <a:endParaRPr lang="ru-RU"/>
          </a:p>
        </p:txBody>
      </p:sp>
      <p:sp>
        <p:nvSpPr>
          <p:cNvPr id="6" name="Footer Placeholder 5"/>
          <p:cNvSpPr>
            <a:spLocks noGrp="1"/>
          </p:cNvSpPr>
          <p:nvPr>
            <p:ph type="ftr" sz="quarter" idx="11"/>
          </p:nvPr>
        </p:nvSpPr>
        <p:spPr>
          <a:xfrm>
            <a:off x="533400" y="6172200"/>
            <a:ext cx="5811724" cy="365125"/>
          </a:xfrm>
        </p:spPr>
        <p:txBody>
          <a:bodyPr/>
          <a:lstStyle/>
          <a:p>
            <a:endParaRPr lang="en-US" dirty="0"/>
          </a:p>
        </p:txBody>
      </p:sp>
      <p:sp>
        <p:nvSpPr>
          <p:cNvPr id="7" name="Slide Number Placeholder 6"/>
          <p:cNvSpPr>
            <a:spLocks noGrp="1"/>
          </p:cNvSpPr>
          <p:nvPr>
            <p:ph type="sldNum" sz="quarter" idx="12"/>
          </p:nvPr>
        </p:nvSpPr>
        <p:spPr/>
        <p:txBody>
          <a:bodyPr/>
          <a:lstStyle/>
          <a:p>
            <a:fld id="{E907AA6B-AB94-458E-8BCE-CD0A4067558B}" type="slidenum">
              <a:rPr lang="ru-RU" smtClean="0"/>
              <a:t>‹#›</a:t>
            </a:fld>
            <a:endParaRPr lang="ru-RU"/>
          </a:p>
        </p:txBody>
      </p:sp>
    </p:spTree>
    <p:extLst>
      <p:ext uri="{BB962C8B-B14F-4D97-AF65-F5344CB8AC3E}">
        <p14:creationId xmlns:p14="http://schemas.microsoft.com/office/powerpoint/2010/main" val="37459834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ED34579B-C4E5-4B93-A90A-362F404D9E19}" type="datetimeFigureOut">
              <a:rPr lang="ru-RU" smtClean="0"/>
              <a:t>11.11.2020</a:t>
            </a:fld>
            <a:endParaRPr lang="ru-RU"/>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ru-RU"/>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E907AA6B-AB94-458E-8BCE-CD0A4067558B}" type="slidenum">
              <a:rPr lang="ru-RU" smtClean="0"/>
              <a:t>‹#›</a:t>
            </a:fld>
            <a:endParaRPr lang="ru-RU"/>
          </a:p>
        </p:txBody>
      </p:sp>
    </p:spTree>
    <p:extLst>
      <p:ext uri="{BB962C8B-B14F-4D97-AF65-F5344CB8AC3E}">
        <p14:creationId xmlns:p14="http://schemas.microsoft.com/office/powerpoint/2010/main" val="1718791474"/>
      </p:ext>
    </p:extLst>
  </p:cSld>
  <p:clrMap bg1="dk1" tx1="lt1" bg2="dk2" tx2="lt2" accent1="accent1" accent2="accent2" accent3="accent3" accent4="accent4" accent5="accent5" accent6="accent6" hlink="hlink" folHlink="folHlink"/>
  <p:sldLayoutIdLst>
    <p:sldLayoutId id="2147484189" r:id="rId1"/>
    <p:sldLayoutId id="2147484190" r:id="rId2"/>
    <p:sldLayoutId id="2147484191" r:id="rId3"/>
    <p:sldLayoutId id="2147484192" r:id="rId4"/>
    <p:sldLayoutId id="2147484193" r:id="rId5"/>
    <p:sldLayoutId id="2147484194" r:id="rId6"/>
    <p:sldLayoutId id="2147484195" r:id="rId7"/>
    <p:sldLayoutId id="2147484196" r:id="rId8"/>
    <p:sldLayoutId id="2147484197" r:id="rId9"/>
    <p:sldLayoutId id="2147484198" r:id="rId10"/>
    <p:sldLayoutId id="2147484199" r:id="rId11"/>
    <p:sldLayoutId id="2147484200" r:id="rId12"/>
    <p:sldLayoutId id="2147484201" r:id="rId13"/>
    <p:sldLayoutId id="2147484202" r:id="rId14"/>
    <p:sldLayoutId id="2147484203" r:id="rId15"/>
    <p:sldLayoutId id="2147484204" r:id="rId16"/>
    <p:sldLayoutId id="2147484205" r:id="rId17"/>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539552" y="332656"/>
            <a:ext cx="8280920" cy="5616624"/>
          </a:xfrm>
          <a:prstGeom prst="rect">
            <a:avLst/>
          </a:prstGeom>
          <a:solidFill>
            <a:schemeClr val="accent1">
              <a:lumMod val="75000"/>
              <a:alpha val="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4600" b="1" dirty="0" smtClean="0">
              <a:solidFill>
                <a:schemeClr val="tx1"/>
              </a:solidFill>
              <a:latin typeface="Arial" panose="020B0604020202020204" pitchFamily="34" charset="0"/>
              <a:cs typeface="Arial" panose="020B0604020202020204" pitchFamily="34" charset="0"/>
            </a:endParaRPr>
          </a:p>
          <a:p>
            <a:pPr algn="ctr"/>
            <a:endParaRPr lang="ru-RU" sz="4600" b="1" dirty="0" smtClean="0">
              <a:solidFill>
                <a:schemeClr val="bg2">
                  <a:lumMod val="75000"/>
                </a:schemeClr>
              </a:solidFill>
              <a:latin typeface="Liberation Serif" panose="02020603050405020304" pitchFamily="18" charset="0"/>
              <a:ea typeface="Liberation Serif" panose="02020603050405020304" pitchFamily="18" charset="0"/>
              <a:cs typeface="Liberation Serif" panose="02020603050405020304" pitchFamily="18" charset="0"/>
            </a:endParaRPr>
          </a:p>
          <a:p>
            <a:pPr algn="ctr"/>
            <a:r>
              <a:rPr lang="ru-RU" sz="4400" b="1" dirty="0" smtClean="0">
                <a:solidFill>
                  <a:schemeClr val="bg2">
                    <a:lumMod val="75000"/>
                  </a:schemeClr>
                </a:solidFill>
                <a:latin typeface="Liberation Serif" panose="02020603050405020304" pitchFamily="18" charset="0"/>
                <a:ea typeface="Liberation Serif" panose="02020603050405020304" pitchFamily="18" charset="0"/>
                <a:cs typeface="Liberation Serif" panose="02020603050405020304" pitchFamily="18" charset="0"/>
              </a:rPr>
              <a:t>Рассмотрение вопросов, связанных с применением Типового положения о закупках товаров, работ, услуг отдельными видами юридических лиц </a:t>
            </a:r>
          </a:p>
          <a:p>
            <a:pPr algn="ctr"/>
            <a:endParaRPr lang="ru-RU" sz="2800" b="1" dirty="0">
              <a:solidFill>
                <a:schemeClr val="bg2">
                  <a:lumMod val="75000"/>
                </a:schemeClr>
              </a:solidFill>
              <a:latin typeface="Liberation Serif" panose="02020603050405020304" pitchFamily="18" charset="0"/>
              <a:ea typeface="Liberation Serif" panose="02020603050405020304" pitchFamily="18" charset="0"/>
              <a:cs typeface="Liberation Serif" panose="02020603050405020304" pitchFamily="18" charset="0"/>
            </a:endParaRPr>
          </a:p>
          <a:p>
            <a:pPr algn="ctr"/>
            <a:r>
              <a:rPr lang="ru-RU" sz="2400" b="1" dirty="0">
                <a:solidFill>
                  <a:schemeClr val="bg2">
                    <a:lumMod val="75000"/>
                  </a:schemeClr>
                </a:solidFill>
                <a:latin typeface="Liberation Serif" panose="02020603050405020304" pitchFamily="18" charset="0"/>
                <a:ea typeface="Liberation Serif" panose="02020603050405020304" pitchFamily="18" charset="0"/>
                <a:cs typeface="Liberation Serif" panose="02020603050405020304" pitchFamily="18" charset="0"/>
              </a:rPr>
              <a:t>Богданова Мария </a:t>
            </a:r>
            <a:r>
              <a:rPr lang="ru-RU" sz="2400" b="1" dirty="0" smtClean="0">
                <a:solidFill>
                  <a:schemeClr val="bg2">
                    <a:lumMod val="75000"/>
                  </a:schemeClr>
                </a:solidFill>
                <a:latin typeface="Liberation Serif" panose="02020603050405020304" pitchFamily="18" charset="0"/>
                <a:ea typeface="Liberation Serif" panose="02020603050405020304" pitchFamily="18" charset="0"/>
                <a:cs typeface="Liberation Serif" panose="02020603050405020304" pitchFamily="18" charset="0"/>
              </a:rPr>
              <a:t>Сергеевна</a:t>
            </a:r>
          </a:p>
          <a:p>
            <a:pPr algn="ctr"/>
            <a:endParaRPr lang="ru-RU" sz="2400" b="1" dirty="0">
              <a:solidFill>
                <a:schemeClr val="bg2">
                  <a:lumMod val="75000"/>
                </a:schemeClr>
              </a:solidFill>
              <a:latin typeface="Liberation Serif" panose="02020603050405020304" pitchFamily="18" charset="0"/>
              <a:ea typeface="Liberation Serif" panose="02020603050405020304" pitchFamily="18" charset="0"/>
              <a:cs typeface="Liberation Serif" panose="02020603050405020304" pitchFamily="18" charset="0"/>
            </a:endParaRPr>
          </a:p>
          <a:p>
            <a:pPr algn="ctr"/>
            <a:r>
              <a:rPr lang="ru-RU" sz="2400" b="1" dirty="0" smtClean="0">
                <a:solidFill>
                  <a:schemeClr val="bg2">
                    <a:lumMod val="75000"/>
                  </a:schemeClr>
                </a:solidFill>
                <a:latin typeface="Liberation Serif" panose="02020603050405020304" pitchFamily="18" charset="0"/>
                <a:ea typeface="Liberation Serif" panose="02020603050405020304" pitchFamily="18" charset="0"/>
                <a:cs typeface="Liberation Serif" panose="02020603050405020304" pitchFamily="18" charset="0"/>
              </a:rPr>
              <a:t>Начальник </a:t>
            </a:r>
            <a:r>
              <a:rPr lang="ru-RU" sz="2400" b="1" dirty="0">
                <a:solidFill>
                  <a:schemeClr val="bg2">
                    <a:lumMod val="75000"/>
                  </a:schemeClr>
                </a:solidFill>
                <a:latin typeface="Liberation Serif" panose="02020603050405020304" pitchFamily="18" charset="0"/>
                <a:ea typeface="Liberation Serif" panose="02020603050405020304" pitchFamily="18" charset="0"/>
                <a:cs typeface="Liberation Serif" panose="02020603050405020304" pitchFamily="18" charset="0"/>
              </a:rPr>
              <a:t>отдела </a:t>
            </a:r>
            <a:r>
              <a:rPr lang="ru-RU" sz="2400" b="1" dirty="0" smtClean="0">
                <a:solidFill>
                  <a:schemeClr val="bg2">
                    <a:lumMod val="75000"/>
                  </a:schemeClr>
                </a:solidFill>
                <a:latin typeface="Liberation Serif" panose="02020603050405020304" pitchFamily="18" charset="0"/>
                <a:ea typeface="Liberation Serif" panose="02020603050405020304" pitchFamily="18" charset="0"/>
                <a:cs typeface="Liberation Serif" panose="02020603050405020304" pitchFamily="18" charset="0"/>
              </a:rPr>
              <a:t>правовой работы</a:t>
            </a:r>
            <a:endParaRPr lang="ru-RU" sz="2400" b="1" dirty="0">
              <a:solidFill>
                <a:schemeClr val="bg2">
                  <a:lumMod val="75000"/>
                </a:schemeClr>
              </a:solidFill>
              <a:latin typeface="Liberation Serif" panose="02020603050405020304" pitchFamily="18" charset="0"/>
              <a:ea typeface="Liberation Serif" panose="02020603050405020304" pitchFamily="18" charset="0"/>
              <a:cs typeface="Liberation Serif" panose="02020603050405020304" pitchFamily="18" charset="0"/>
            </a:endParaRPr>
          </a:p>
          <a:p>
            <a:pPr algn="ctr"/>
            <a:r>
              <a:rPr lang="ru-RU" sz="2400" b="1" dirty="0">
                <a:solidFill>
                  <a:schemeClr val="bg2">
                    <a:lumMod val="75000"/>
                  </a:schemeClr>
                </a:solidFill>
                <a:latin typeface="Liberation Serif" panose="02020603050405020304" pitchFamily="18" charset="0"/>
                <a:ea typeface="Liberation Serif" panose="02020603050405020304" pitchFamily="18" charset="0"/>
                <a:cs typeface="Liberation Serif" panose="02020603050405020304" pitchFamily="18" charset="0"/>
              </a:rPr>
              <a:t>Департамента государственных закупок </a:t>
            </a:r>
            <a:br>
              <a:rPr lang="ru-RU" sz="2400" b="1" dirty="0">
                <a:solidFill>
                  <a:schemeClr val="bg2">
                    <a:lumMod val="75000"/>
                  </a:schemeClr>
                </a:solidFill>
                <a:latin typeface="Liberation Serif" panose="02020603050405020304" pitchFamily="18" charset="0"/>
                <a:ea typeface="Liberation Serif" panose="02020603050405020304" pitchFamily="18" charset="0"/>
                <a:cs typeface="Liberation Serif" panose="02020603050405020304" pitchFamily="18" charset="0"/>
              </a:rPr>
            </a:br>
            <a:r>
              <a:rPr lang="ru-RU" sz="2400" b="1" dirty="0">
                <a:solidFill>
                  <a:schemeClr val="bg2">
                    <a:lumMod val="75000"/>
                  </a:schemeClr>
                </a:solidFill>
                <a:latin typeface="Liberation Serif" panose="02020603050405020304" pitchFamily="18" charset="0"/>
                <a:ea typeface="Liberation Serif" panose="02020603050405020304" pitchFamily="18" charset="0"/>
                <a:cs typeface="Liberation Serif" panose="02020603050405020304" pitchFamily="18" charset="0"/>
              </a:rPr>
              <a:t>Свердловской области </a:t>
            </a:r>
          </a:p>
          <a:p>
            <a:pPr algn="ctr"/>
            <a:endParaRPr lang="ru-RU" sz="2400" b="1" dirty="0" smtClean="0">
              <a:solidFill>
                <a:schemeClr val="tx1"/>
              </a:solidFill>
              <a:latin typeface="Liberation Serif" panose="02020603050405020304" pitchFamily="18" charset="0"/>
              <a:ea typeface="Liberation Serif" panose="02020603050405020304" pitchFamily="18" charset="0"/>
              <a:cs typeface="Liberation Serif" panose="02020603050405020304" pitchFamily="18" charset="0"/>
            </a:endParaRPr>
          </a:p>
          <a:p>
            <a:pPr algn="ctr"/>
            <a:endParaRPr lang="ru-RU" sz="4600" b="1" dirty="0" smtClean="0">
              <a:solidFill>
                <a:schemeClr val="tx1"/>
              </a:solidFill>
              <a:latin typeface="Liberation Serif" panose="02020603050405020304" pitchFamily="18" charset="0"/>
              <a:ea typeface="Liberation Serif" panose="02020603050405020304" pitchFamily="18" charset="0"/>
              <a:cs typeface="Liberation Serif" panose="02020603050405020304" pitchFamily="18" charset="0"/>
            </a:endParaRPr>
          </a:p>
        </p:txBody>
      </p:sp>
    </p:spTree>
    <p:extLst>
      <p:ext uri="{BB962C8B-B14F-4D97-AF65-F5344CB8AC3E}">
        <p14:creationId xmlns:p14="http://schemas.microsoft.com/office/powerpoint/2010/main" val="40183413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Официальный сайт Департамент государственных закупок Свердловской област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26156"/>
            <a:ext cx="926047" cy="679102"/>
          </a:xfrm>
          <a:prstGeom prst="rect">
            <a:avLst/>
          </a:prstGeom>
          <a:noFill/>
          <a:extLst>
            <a:ext uri="{909E8E84-426E-40DD-AFC4-6F175D3DCCD1}">
              <a14:hiddenFill xmlns:a14="http://schemas.microsoft.com/office/drawing/2010/main">
                <a:solidFill>
                  <a:srgbClr val="FFFFFF"/>
                </a:solidFill>
              </a14:hiddenFill>
            </a:ext>
          </a:extLst>
        </p:spPr>
      </p:pic>
      <p:cxnSp>
        <p:nvCxnSpPr>
          <p:cNvPr id="14" name="Прямая соединительная линия 13"/>
          <p:cNvCxnSpPr/>
          <p:nvPr/>
        </p:nvCxnSpPr>
        <p:spPr>
          <a:xfrm>
            <a:off x="395536" y="764704"/>
            <a:ext cx="8568952" cy="0"/>
          </a:xfrm>
          <a:prstGeom prst="line">
            <a:avLst/>
          </a:prstGeom>
          <a:ln w="25400" cmpd="dbl">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5" name="Прямоугольник 14"/>
          <p:cNvSpPr/>
          <p:nvPr/>
        </p:nvSpPr>
        <p:spPr>
          <a:xfrm>
            <a:off x="1691680" y="93140"/>
            <a:ext cx="7128792" cy="492443"/>
          </a:xfrm>
          <a:prstGeom prst="rect">
            <a:avLst/>
          </a:prstGeom>
        </p:spPr>
        <p:txBody>
          <a:bodyPr wrap="square">
            <a:spAutoFit/>
          </a:bodyPr>
          <a:lstStyle/>
          <a:p>
            <a:pPr marL="38100"/>
            <a:r>
              <a:rPr lang="ru-RU" sz="2600" b="1" dirty="0">
                <a:latin typeface="Liberation Serif" panose="02020603050405020304" pitchFamily="18" charset="0"/>
                <a:ea typeface="Liberation Serif" panose="02020603050405020304" pitchFamily="18" charset="0"/>
                <a:cs typeface="Liberation Serif" panose="02020603050405020304" pitchFamily="18" charset="0"/>
              </a:rPr>
              <a:t>Приказ Департамента от 02.11.2020 № 248-ОД</a:t>
            </a:r>
          </a:p>
        </p:txBody>
      </p:sp>
      <p:sp>
        <p:nvSpPr>
          <p:cNvPr id="2" name="Прямоугольник 1"/>
          <p:cNvSpPr/>
          <p:nvPr/>
        </p:nvSpPr>
        <p:spPr>
          <a:xfrm>
            <a:off x="251520" y="830282"/>
            <a:ext cx="8712968" cy="5047536"/>
          </a:xfrm>
          <a:prstGeom prst="rect">
            <a:avLst/>
          </a:prstGeom>
        </p:spPr>
        <p:txBody>
          <a:bodyPr wrap="square">
            <a:spAutoFit/>
          </a:bodyPr>
          <a:lstStyle/>
          <a:p>
            <a:pPr indent="449580" algn="just">
              <a:lnSpc>
                <a:spcPct val="115000"/>
              </a:lnSpc>
              <a:spcAft>
                <a:spcPts val="0"/>
              </a:spcAft>
            </a:pPr>
            <a:r>
              <a:rPr lang="ru-RU" sz="2000" b="1" i="1" dirty="0">
                <a:solidFill>
                  <a:srgbClr val="C00000"/>
                </a:solidFill>
                <a:latin typeface="Liberation Serif" panose="02020603050405020304" pitchFamily="18" charset="0"/>
                <a:ea typeface="Calibri" panose="020F0502020204030204" pitchFamily="34" charset="0"/>
                <a:cs typeface="Times New Roman" panose="02020603050405020304" pitchFamily="18" charset="0"/>
              </a:rPr>
              <a:t>Пункт </a:t>
            </a:r>
            <a:r>
              <a:rPr lang="ru-RU" sz="2000" b="1" i="1" dirty="0" smtClean="0">
                <a:solidFill>
                  <a:srgbClr val="C00000"/>
                </a:solidFill>
                <a:latin typeface="Liberation Serif" panose="02020603050405020304" pitchFamily="18" charset="0"/>
                <a:ea typeface="Calibri" panose="020F0502020204030204" pitchFamily="34" charset="0"/>
                <a:cs typeface="Times New Roman" panose="02020603050405020304" pitchFamily="18" charset="0"/>
              </a:rPr>
              <a:t>232 </a:t>
            </a:r>
            <a:r>
              <a:rPr lang="ru-RU" sz="2000" b="1" i="1" dirty="0">
                <a:solidFill>
                  <a:srgbClr val="C00000"/>
                </a:solidFill>
                <a:latin typeface="Liberation Serif" panose="02020603050405020304" pitchFamily="18" charset="0"/>
                <a:ea typeface="Calibri" panose="020F0502020204030204" pitchFamily="34" charset="0"/>
                <a:cs typeface="Times New Roman" panose="02020603050405020304" pitchFamily="18" charset="0"/>
              </a:rPr>
              <a:t>Типового положения </a:t>
            </a:r>
            <a:r>
              <a:rPr lang="ru-RU" sz="2000" b="1" i="1" dirty="0" smtClean="0">
                <a:solidFill>
                  <a:srgbClr val="C00000"/>
                </a:solidFill>
                <a:latin typeface="Liberation Serif" panose="02020603050405020304" pitchFamily="18" charset="0"/>
                <a:ea typeface="Calibri" panose="020F0502020204030204" pitchFamily="34" charset="0"/>
                <a:cs typeface="Times New Roman" panose="02020603050405020304" pitchFamily="18" charset="0"/>
              </a:rPr>
              <a:t>(Запрос предложений):</a:t>
            </a:r>
          </a:p>
          <a:p>
            <a:pPr indent="449580" algn="just">
              <a:lnSpc>
                <a:spcPct val="115000"/>
              </a:lnSpc>
              <a:spcAft>
                <a:spcPts val="0"/>
              </a:spcAft>
            </a:pPr>
            <a:endParaRPr lang="ru-RU" sz="2000" b="1" i="1" dirty="0" smtClean="0">
              <a:solidFill>
                <a:schemeClr val="bg1"/>
              </a:solidFill>
              <a:effectLst/>
              <a:latin typeface="Liberation Serif" panose="02020603050405020304" pitchFamily="18" charset="0"/>
              <a:ea typeface="Calibri" panose="020F0502020204030204" pitchFamily="34" charset="0"/>
              <a:cs typeface="Times New Roman" panose="02020603050405020304" pitchFamily="18" charset="0"/>
            </a:endParaRPr>
          </a:p>
          <a:p>
            <a:pPr indent="449580" algn="just">
              <a:lnSpc>
                <a:spcPct val="115000"/>
              </a:lnSpc>
              <a:spcAft>
                <a:spcPts val="0"/>
              </a:spcAft>
            </a:pPr>
            <a:r>
              <a:rPr lang="ru-RU" sz="2000" b="1" i="1" dirty="0" smtClean="0">
                <a:solidFill>
                  <a:schemeClr val="bg1"/>
                </a:solidFill>
                <a:effectLst/>
                <a:latin typeface="Liberation Serif" panose="02020603050405020304" pitchFamily="18" charset="0"/>
                <a:ea typeface="Calibri" panose="020F0502020204030204" pitchFamily="34" charset="0"/>
                <a:cs typeface="Times New Roman" panose="02020603050405020304" pitchFamily="18" charset="0"/>
              </a:rPr>
              <a:t>Исключено требование о наличии в составе </a:t>
            </a:r>
            <a:r>
              <a:rPr lang="ru-RU" sz="2000" b="1" i="1" dirty="0">
                <a:solidFill>
                  <a:schemeClr val="bg1"/>
                </a:solidFill>
                <a:latin typeface="Liberation Serif" panose="02020603050405020304" pitchFamily="18" charset="0"/>
                <a:ea typeface="Calibri" panose="020F0502020204030204" pitchFamily="34" charset="0"/>
                <a:cs typeface="Times New Roman" panose="02020603050405020304" pitchFamily="18" charset="0"/>
              </a:rPr>
              <a:t>предложения </a:t>
            </a:r>
            <a:r>
              <a:rPr lang="ru-RU" sz="2000" b="1" i="1" dirty="0" smtClean="0">
                <a:solidFill>
                  <a:schemeClr val="bg1"/>
                </a:solidFill>
                <a:latin typeface="Liberation Serif" panose="02020603050405020304" pitchFamily="18" charset="0"/>
                <a:ea typeface="Calibri" panose="020F0502020204030204" pitchFamily="34" charset="0"/>
                <a:cs typeface="Times New Roman" panose="02020603050405020304" pitchFamily="18" charset="0"/>
              </a:rPr>
              <a:t>анкеты, включающей </a:t>
            </a:r>
            <a:r>
              <a:rPr lang="ru-RU" sz="2000" b="1" i="1" dirty="0">
                <a:solidFill>
                  <a:schemeClr val="bg1"/>
                </a:solidFill>
                <a:latin typeface="Liberation Serif" panose="02020603050405020304" pitchFamily="18" charset="0"/>
                <a:ea typeface="Calibri" panose="020F0502020204030204" pitchFamily="34" charset="0"/>
                <a:cs typeface="Times New Roman" panose="02020603050405020304" pitchFamily="18" charset="0"/>
              </a:rPr>
              <a:t>наименование, сведения об организационно-правовой форме, сведения о наименовании, об организационно-правовой </a:t>
            </a:r>
            <a:r>
              <a:rPr lang="ru-RU" sz="2000" b="1" i="1" dirty="0" smtClean="0">
                <a:solidFill>
                  <a:schemeClr val="bg1"/>
                </a:solidFill>
                <a:latin typeface="Liberation Serif" panose="02020603050405020304" pitchFamily="18" charset="0"/>
                <a:ea typeface="Calibri" panose="020F0502020204030204" pitchFamily="34" charset="0"/>
                <a:cs typeface="Times New Roman" panose="02020603050405020304" pitchFamily="18" charset="0"/>
              </a:rPr>
              <a:t>форме.</a:t>
            </a:r>
          </a:p>
          <a:p>
            <a:pPr indent="449580" algn="just">
              <a:lnSpc>
                <a:spcPct val="115000"/>
              </a:lnSpc>
              <a:spcAft>
                <a:spcPts val="0"/>
              </a:spcAft>
            </a:pPr>
            <a:endParaRPr lang="ru-RU" sz="2000" b="1" i="1" dirty="0">
              <a:solidFill>
                <a:schemeClr val="bg1"/>
              </a:solidFill>
              <a:effectLst/>
              <a:latin typeface="Liberation Serif" panose="02020603050405020304" pitchFamily="18" charset="0"/>
              <a:ea typeface="Calibri" panose="020F0502020204030204" pitchFamily="34" charset="0"/>
              <a:cs typeface="Times New Roman" panose="02020603050405020304" pitchFamily="18" charset="0"/>
            </a:endParaRPr>
          </a:p>
          <a:p>
            <a:pPr indent="449580" algn="just">
              <a:lnSpc>
                <a:spcPct val="115000"/>
              </a:lnSpc>
              <a:spcAft>
                <a:spcPts val="0"/>
              </a:spcAft>
            </a:pPr>
            <a:r>
              <a:rPr lang="ru-RU" sz="2000" b="1" i="1" dirty="0">
                <a:solidFill>
                  <a:srgbClr val="C00000"/>
                </a:solidFill>
                <a:latin typeface="Liberation Serif" panose="02020603050405020304" pitchFamily="18" charset="0"/>
                <a:ea typeface="Calibri" panose="020F0502020204030204" pitchFamily="34" charset="0"/>
                <a:cs typeface="Times New Roman" panose="02020603050405020304" pitchFamily="18" charset="0"/>
              </a:rPr>
              <a:t>Пункт </a:t>
            </a:r>
            <a:r>
              <a:rPr lang="ru-RU" sz="2000" b="1" i="1" dirty="0" smtClean="0">
                <a:solidFill>
                  <a:srgbClr val="C00000"/>
                </a:solidFill>
                <a:latin typeface="Liberation Serif" panose="02020603050405020304" pitchFamily="18" charset="0"/>
                <a:ea typeface="Calibri" panose="020F0502020204030204" pitchFamily="34" charset="0"/>
                <a:cs typeface="Times New Roman" panose="02020603050405020304" pitchFamily="18" charset="0"/>
              </a:rPr>
              <a:t>262.1 </a:t>
            </a:r>
            <a:r>
              <a:rPr lang="ru-RU" sz="2000" b="1" i="1" dirty="0">
                <a:solidFill>
                  <a:srgbClr val="C00000"/>
                </a:solidFill>
                <a:latin typeface="Liberation Serif" panose="02020603050405020304" pitchFamily="18" charset="0"/>
                <a:ea typeface="Calibri" panose="020F0502020204030204" pitchFamily="34" charset="0"/>
                <a:cs typeface="Times New Roman" panose="02020603050405020304" pitchFamily="18" charset="0"/>
              </a:rPr>
              <a:t>Типового </a:t>
            </a:r>
            <a:r>
              <a:rPr lang="ru-RU" sz="2000" b="1" i="1" dirty="0" smtClean="0">
                <a:solidFill>
                  <a:srgbClr val="C00000"/>
                </a:solidFill>
                <a:latin typeface="Liberation Serif" panose="02020603050405020304" pitchFamily="18" charset="0"/>
                <a:ea typeface="Calibri" panose="020F0502020204030204" pitchFamily="34" charset="0"/>
                <a:cs typeface="Times New Roman" panose="02020603050405020304" pitchFamily="18" charset="0"/>
              </a:rPr>
              <a:t>положения:</a:t>
            </a:r>
          </a:p>
          <a:p>
            <a:pPr indent="449580" algn="just">
              <a:lnSpc>
                <a:spcPct val="115000"/>
              </a:lnSpc>
              <a:spcAft>
                <a:spcPts val="0"/>
              </a:spcAft>
            </a:pPr>
            <a:endParaRPr lang="ru-RU" sz="2000" b="1" i="1" dirty="0">
              <a:solidFill>
                <a:srgbClr val="C00000"/>
              </a:solidFill>
              <a:latin typeface="Liberation Serif" panose="02020603050405020304" pitchFamily="18" charset="0"/>
              <a:ea typeface="Calibri" panose="020F0502020204030204" pitchFamily="34" charset="0"/>
              <a:cs typeface="Times New Roman" panose="02020603050405020304" pitchFamily="18" charset="0"/>
            </a:endParaRPr>
          </a:p>
          <a:p>
            <a:pPr indent="449580" algn="just">
              <a:lnSpc>
                <a:spcPct val="115000"/>
              </a:lnSpc>
              <a:spcAft>
                <a:spcPts val="0"/>
              </a:spcAft>
            </a:pPr>
            <a:r>
              <a:rPr lang="ru-RU" sz="2000" b="1" i="1" dirty="0" smtClean="0">
                <a:solidFill>
                  <a:schemeClr val="bg1"/>
                </a:solidFill>
                <a:latin typeface="Liberation Serif" panose="02020603050405020304" pitchFamily="18" charset="0"/>
                <a:ea typeface="Calibri" panose="020F0502020204030204" pitchFamily="34" charset="0"/>
                <a:cs typeface="Times New Roman" panose="02020603050405020304" pitchFamily="18" charset="0"/>
              </a:rPr>
              <a:t>В </a:t>
            </a:r>
            <a:r>
              <a:rPr lang="ru-RU" sz="2000" b="1" i="1" dirty="0">
                <a:solidFill>
                  <a:schemeClr val="bg1"/>
                </a:solidFill>
                <a:latin typeface="Liberation Serif" panose="02020603050405020304" pitchFamily="18" charset="0"/>
                <a:ea typeface="Calibri" panose="020F0502020204030204" pitchFamily="34" charset="0"/>
                <a:cs typeface="Times New Roman" panose="02020603050405020304" pitchFamily="18" charset="0"/>
              </a:rPr>
              <a:t>целях формирования отчетности </a:t>
            </a:r>
            <a:r>
              <a:rPr lang="ru-RU" sz="2000" b="1" i="1" dirty="0" smtClean="0">
                <a:solidFill>
                  <a:schemeClr val="bg1"/>
                </a:solidFill>
                <a:latin typeface="Liberation Serif" panose="02020603050405020304" pitchFamily="18" charset="0"/>
                <a:ea typeface="Calibri" panose="020F0502020204030204" pitchFamily="34" charset="0"/>
                <a:cs typeface="Times New Roman" panose="02020603050405020304" pitchFamily="18" charset="0"/>
              </a:rPr>
              <a:t>о </a:t>
            </a:r>
            <a:r>
              <a:rPr lang="ru-RU" sz="2000" b="1" i="1" dirty="0">
                <a:solidFill>
                  <a:schemeClr val="bg1"/>
                </a:solidFill>
                <a:latin typeface="Liberation Serif" panose="02020603050405020304" pitchFamily="18" charset="0"/>
                <a:ea typeface="Calibri" panose="020F0502020204030204" pitchFamily="34" charset="0"/>
                <a:cs typeface="Times New Roman" panose="02020603050405020304" pitchFamily="18" charset="0"/>
              </a:rPr>
              <a:t>количестве и общей стоимости договоров</a:t>
            </a:r>
            <a:r>
              <a:rPr lang="ru-RU" sz="2000" b="1" i="1" dirty="0" smtClean="0">
                <a:solidFill>
                  <a:schemeClr val="bg1"/>
                </a:solidFill>
                <a:latin typeface="Liberation Serif" panose="02020603050405020304" pitchFamily="18" charset="0"/>
                <a:ea typeface="Calibri" panose="020F0502020204030204" pitchFamily="34" charset="0"/>
                <a:cs typeface="Times New Roman" panose="02020603050405020304" pitchFamily="18" charset="0"/>
              </a:rPr>
              <a:t>, стоимость </a:t>
            </a:r>
            <a:r>
              <a:rPr lang="ru-RU" sz="2000" b="1" i="1" dirty="0">
                <a:solidFill>
                  <a:schemeClr val="bg1"/>
                </a:solidFill>
                <a:latin typeface="Liberation Serif" panose="02020603050405020304" pitchFamily="18" charset="0"/>
                <a:ea typeface="Calibri" panose="020F0502020204030204" pitchFamily="34" charset="0"/>
                <a:cs typeface="Times New Roman" panose="02020603050405020304" pitchFamily="18" charset="0"/>
              </a:rPr>
              <a:t>которых не превышает </a:t>
            </a:r>
            <a:r>
              <a:rPr lang="ru-RU" sz="2000" b="1" i="1" dirty="0" smtClean="0">
                <a:solidFill>
                  <a:schemeClr val="bg1"/>
                </a:solidFill>
                <a:latin typeface="Liberation Serif" panose="02020603050405020304" pitchFamily="18" charset="0"/>
                <a:ea typeface="Calibri" panose="020F0502020204030204" pitchFamily="34" charset="0"/>
                <a:cs typeface="Times New Roman" panose="02020603050405020304" pitchFamily="18" charset="0"/>
              </a:rPr>
              <a:t>100 000 рублей</a:t>
            </a:r>
            <a:r>
              <a:rPr lang="ru-RU" sz="2000" b="1" i="1" dirty="0">
                <a:solidFill>
                  <a:schemeClr val="bg1"/>
                </a:solidFill>
                <a:latin typeface="Liberation Serif" panose="02020603050405020304" pitchFamily="18" charset="0"/>
                <a:ea typeface="Calibri" panose="020F0502020204030204" pitchFamily="34" charset="0"/>
                <a:cs typeface="Times New Roman" panose="02020603050405020304" pitchFamily="18" charset="0"/>
              </a:rPr>
              <a:t>, в том числе об общей стоимости договоров, информация о которых не внесена в реестр договоров в соответствии с частью 3 статьи </a:t>
            </a:r>
            <a:r>
              <a:rPr lang="ru-RU" sz="2000" b="1" i="1" dirty="0" smtClean="0">
                <a:solidFill>
                  <a:schemeClr val="bg1"/>
                </a:solidFill>
                <a:latin typeface="Liberation Serif" panose="02020603050405020304" pitchFamily="18" charset="0"/>
                <a:ea typeface="Calibri" panose="020F0502020204030204" pitchFamily="34" charset="0"/>
                <a:cs typeface="Times New Roman" panose="02020603050405020304" pitchFamily="18" charset="0"/>
              </a:rPr>
              <a:t>4.1 </a:t>
            </a:r>
            <a:r>
              <a:rPr lang="ru-RU" sz="2000" b="1" i="1" dirty="0">
                <a:solidFill>
                  <a:schemeClr val="bg1"/>
                </a:solidFill>
                <a:latin typeface="Liberation Serif" panose="02020603050405020304" pitchFamily="18" charset="0"/>
                <a:ea typeface="Calibri" panose="020F0502020204030204" pitchFamily="34" charset="0"/>
                <a:cs typeface="Times New Roman" panose="02020603050405020304" pitchFamily="18" charset="0"/>
              </a:rPr>
              <a:t>Федерального закона от 18 июля 2011 года </a:t>
            </a:r>
            <a:r>
              <a:rPr lang="ru-RU" sz="2000" b="1" i="1" dirty="0" smtClean="0">
                <a:solidFill>
                  <a:schemeClr val="bg1"/>
                </a:solidFill>
                <a:latin typeface="Liberation Serif" panose="02020603050405020304" pitchFamily="18" charset="0"/>
                <a:ea typeface="Calibri" panose="020F0502020204030204" pitchFamily="34" charset="0"/>
                <a:cs typeface="Times New Roman" panose="02020603050405020304" pitchFamily="18" charset="0"/>
              </a:rPr>
              <a:t>№ 223-ФЗ вносится </a:t>
            </a:r>
            <a:r>
              <a:rPr lang="ru-RU" sz="2000" b="1" i="1" dirty="0">
                <a:solidFill>
                  <a:schemeClr val="bg1"/>
                </a:solidFill>
                <a:latin typeface="Liberation Serif" panose="02020603050405020304" pitchFamily="18" charset="0"/>
                <a:ea typeface="Calibri" panose="020F0502020204030204" pitchFamily="34" charset="0"/>
                <a:cs typeface="Times New Roman" panose="02020603050405020304" pitchFamily="18" charset="0"/>
              </a:rPr>
              <a:t>в раздел «Малые закупки» </a:t>
            </a:r>
            <a:r>
              <a:rPr lang="ru-RU" sz="2000" b="1" i="1" dirty="0" smtClean="0">
                <a:solidFill>
                  <a:schemeClr val="bg1"/>
                </a:solidFill>
                <a:latin typeface="Liberation Serif" panose="02020603050405020304" pitchFamily="18" charset="0"/>
                <a:ea typeface="Calibri" panose="020F0502020204030204" pitchFamily="34" charset="0"/>
                <a:cs typeface="Times New Roman" panose="02020603050405020304" pitchFamily="18" charset="0"/>
              </a:rPr>
              <a:t>Информационной </a:t>
            </a:r>
            <a:r>
              <a:rPr lang="ru-RU" sz="2000" b="1" i="1" dirty="0">
                <a:solidFill>
                  <a:schemeClr val="bg1"/>
                </a:solidFill>
                <a:latin typeface="Liberation Serif" panose="02020603050405020304" pitchFamily="18" charset="0"/>
                <a:ea typeface="Calibri" panose="020F0502020204030204" pitchFamily="34" charset="0"/>
                <a:cs typeface="Times New Roman" panose="02020603050405020304" pitchFamily="18" charset="0"/>
              </a:rPr>
              <a:t>системы. </a:t>
            </a:r>
            <a:endParaRPr lang="ru-RU" sz="2000" b="1" i="1" dirty="0">
              <a:solidFill>
                <a:schemeClr val="bg1"/>
              </a:solidFill>
              <a:effectLst/>
              <a:latin typeface="Liberation Serif"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840380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Официальный сайт Департамент государственных закупок Свердловской област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8551" y="8951"/>
            <a:ext cx="873090" cy="640267"/>
          </a:xfrm>
          <a:prstGeom prst="rect">
            <a:avLst/>
          </a:prstGeom>
          <a:noFill/>
          <a:extLst>
            <a:ext uri="{909E8E84-426E-40DD-AFC4-6F175D3DCCD1}">
              <a14:hiddenFill xmlns:a14="http://schemas.microsoft.com/office/drawing/2010/main">
                <a:solidFill>
                  <a:srgbClr val="FFFFFF"/>
                </a:solidFill>
              </a14:hiddenFill>
            </a:ext>
          </a:extLst>
        </p:spPr>
      </p:pic>
      <p:cxnSp>
        <p:nvCxnSpPr>
          <p:cNvPr id="7" name="Прямая соединительная линия 6"/>
          <p:cNvCxnSpPr/>
          <p:nvPr/>
        </p:nvCxnSpPr>
        <p:spPr>
          <a:xfrm>
            <a:off x="251721" y="661753"/>
            <a:ext cx="8568952" cy="0"/>
          </a:xfrm>
          <a:prstGeom prst="line">
            <a:avLst/>
          </a:prstGeom>
          <a:ln w="25400" cmpd="dbl">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22" name="Скругленный прямоугольник 21"/>
          <p:cNvSpPr/>
          <p:nvPr/>
        </p:nvSpPr>
        <p:spPr>
          <a:xfrm>
            <a:off x="2695880" y="661753"/>
            <a:ext cx="4016749" cy="698779"/>
          </a:xfrm>
          <a:prstGeom prst="roundRect">
            <a:avLst/>
          </a:prstGeom>
          <a:solidFill>
            <a:schemeClr val="accent1">
              <a:lumMod val="75000"/>
            </a:schemeClr>
          </a:solidFill>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rgbClr r="0" g="0" b="0"/>
          </a:fillRef>
          <a:effectRef idx="2">
            <a:schemeClr val="accent1">
              <a:hueOff val="0"/>
              <a:satOff val="0"/>
              <a:lumOff val="0"/>
              <a:alphaOff val="0"/>
            </a:schemeClr>
          </a:effectRef>
          <a:fontRef idx="minor">
            <a:schemeClr val="lt1"/>
          </a:fontRef>
        </p:style>
        <p:txBody>
          <a:bodyPr/>
          <a:lstStyle/>
          <a:p>
            <a:pPr lvl="0" algn="ctr" defTabSz="1244600">
              <a:spcBef>
                <a:spcPct val="0"/>
              </a:spcBef>
              <a:spcAft>
                <a:spcPct val="35000"/>
              </a:spcAft>
            </a:pPr>
            <a:r>
              <a:rPr lang="ru-RU" sz="2800" b="1" dirty="0">
                <a:solidFill>
                  <a:schemeClr val="bg1"/>
                </a:solidFill>
                <a:latin typeface="Liberation Serif" panose="02020603050405020304" pitchFamily="18" charset="0"/>
                <a:ea typeface="Liberation Serif" panose="02020603050405020304" pitchFamily="18" charset="0"/>
                <a:cs typeface="Liberation Serif" panose="02020603050405020304" pitchFamily="18" charset="0"/>
              </a:rPr>
              <a:t>Электронная форма</a:t>
            </a:r>
          </a:p>
        </p:txBody>
      </p:sp>
      <p:sp>
        <p:nvSpPr>
          <p:cNvPr id="23" name="Скругленный прямоугольник 22"/>
          <p:cNvSpPr/>
          <p:nvPr/>
        </p:nvSpPr>
        <p:spPr>
          <a:xfrm>
            <a:off x="90480" y="1632032"/>
            <a:ext cx="4104456" cy="5178390"/>
          </a:xfrm>
          <a:prstGeom prst="roundRect">
            <a:avLst/>
          </a:prstGeom>
          <a:solidFill>
            <a:schemeClr val="accent1">
              <a:lumMod val="75000"/>
            </a:schemeClr>
          </a:solidFill>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rgbClr r="0" g="0" b="0"/>
          </a:fillRef>
          <a:effectRef idx="2">
            <a:schemeClr val="accent1">
              <a:hueOff val="0"/>
              <a:satOff val="0"/>
              <a:lumOff val="0"/>
              <a:alphaOff val="0"/>
            </a:schemeClr>
          </a:effectRef>
          <a:fontRef idx="minor">
            <a:schemeClr val="lt1"/>
          </a:fontRef>
        </p:style>
        <p:txBody>
          <a:bodyPr/>
          <a:lstStyle/>
          <a:p>
            <a:pPr algn="ctr"/>
            <a:r>
              <a:rPr lang="ru-RU" b="1" dirty="0" smtClean="0">
                <a:solidFill>
                  <a:schemeClr val="bg1"/>
                </a:solidFill>
                <a:latin typeface="Liberation Serif" panose="02020603050405020304" pitchFamily="18" charset="0"/>
                <a:ea typeface="Liberation Serif" panose="02020603050405020304" pitchFamily="18" charset="0"/>
                <a:cs typeface="Liberation Serif" panose="02020603050405020304" pitchFamily="18" charset="0"/>
              </a:rPr>
              <a:t>Посредством Информационной системы в сфере закупок Свердловской области в ЕИС для публикации направляется:</a:t>
            </a:r>
          </a:p>
          <a:p>
            <a:r>
              <a:rPr lang="ru-RU" sz="1600" dirty="0" smtClean="0">
                <a:solidFill>
                  <a:schemeClr val="bg1"/>
                </a:solidFill>
                <a:latin typeface="Liberation Serif" panose="02020603050405020304" pitchFamily="18" charset="0"/>
                <a:ea typeface="Liberation Serif" panose="02020603050405020304" pitchFamily="18" charset="0"/>
                <a:cs typeface="Liberation Serif" panose="02020603050405020304" pitchFamily="18" charset="0"/>
              </a:rPr>
              <a:t>- Положение о закупке;</a:t>
            </a:r>
          </a:p>
          <a:p>
            <a:r>
              <a:rPr lang="ru-RU" sz="1600" dirty="0" smtClean="0">
                <a:solidFill>
                  <a:schemeClr val="bg1"/>
                </a:solidFill>
                <a:latin typeface="Liberation Serif" panose="02020603050405020304" pitchFamily="18" charset="0"/>
                <a:ea typeface="Liberation Serif" panose="02020603050405020304" pitchFamily="18" charset="0"/>
                <a:cs typeface="Liberation Serif" panose="02020603050405020304" pitchFamily="18" charset="0"/>
              </a:rPr>
              <a:t>- Планы закупок и изменения в них;</a:t>
            </a:r>
            <a:endParaRPr lang="ru-RU" sz="1000" dirty="0" smtClean="0">
              <a:solidFill>
                <a:schemeClr val="bg1"/>
              </a:solidFill>
              <a:latin typeface="Liberation Serif" panose="02020603050405020304" pitchFamily="18" charset="0"/>
              <a:ea typeface="Liberation Serif" panose="02020603050405020304" pitchFamily="18" charset="0"/>
              <a:cs typeface="Liberation Serif" panose="02020603050405020304" pitchFamily="18" charset="0"/>
            </a:endParaRPr>
          </a:p>
          <a:p>
            <a:r>
              <a:rPr lang="ru-RU" sz="1600" dirty="0" smtClean="0">
                <a:solidFill>
                  <a:schemeClr val="bg1"/>
                </a:solidFill>
                <a:latin typeface="Liberation Serif" panose="02020603050405020304" pitchFamily="18" charset="0"/>
                <a:ea typeface="Liberation Serif" panose="02020603050405020304" pitchFamily="18" charset="0"/>
                <a:cs typeface="Liberation Serif" panose="02020603050405020304" pitchFamily="18" charset="0"/>
              </a:rPr>
              <a:t>- Извещение + документация о закупке;</a:t>
            </a:r>
          </a:p>
          <a:p>
            <a:r>
              <a:rPr lang="ru-RU" sz="1600" dirty="0" smtClean="0">
                <a:solidFill>
                  <a:schemeClr val="bg1"/>
                </a:solidFill>
                <a:latin typeface="Liberation Serif" panose="02020603050405020304" pitchFamily="18" charset="0"/>
                <a:ea typeface="Liberation Serif" panose="02020603050405020304" pitchFamily="18" charset="0"/>
                <a:cs typeface="Liberation Serif" panose="02020603050405020304" pitchFamily="18" charset="0"/>
              </a:rPr>
              <a:t>- Решение об отмене закупки;</a:t>
            </a:r>
          </a:p>
          <a:p>
            <a:r>
              <a:rPr lang="ru-RU" sz="1600" dirty="0" smtClean="0">
                <a:solidFill>
                  <a:schemeClr val="bg1"/>
                </a:solidFill>
                <a:latin typeface="Liberation Serif" panose="02020603050405020304" pitchFamily="18" charset="0"/>
                <a:ea typeface="Liberation Serif" panose="02020603050405020304" pitchFamily="18" charset="0"/>
                <a:cs typeface="Liberation Serif" panose="02020603050405020304" pitchFamily="18" charset="0"/>
              </a:rPr>
              <a:t>- Изменения в извещение или в документацию о закупке;</a:t>
            </a:r>
          </a:p>
          <a:p>
            <a:r>
              <a:rPr lang="ru-RU" sz="1600" dirty="0" smtClean="0">
                <a:solidFill>
                  <a:schemeClr val="bg1"/>
                </a:solidFill>
                <a:latin typeface="Liberation Serif" panose="02020603050405020304" pitchFamily="18" charset="0"/>
                <a:ea typeface="Liberation Serif" panose="02020603050405020304" pitchFamily="18" charset="0"/>
                <a:cs typeface="Liberation Serif" panose="02020603050405020304" pitchFamily="18" charset="0"/>
              </a:rPr>
              <a:t>- Подписанный сторонами договор + изменения в договор;</a:t>
            </a:r>
          </a:p>
          <a:p>
            <a:r>
              <a:rPr lang="ru-RU" sz="1600" dirty="0" smtClean="0">
                <a:solidFill>
                  <a:schemeClr val="bg1"/>
                </a:solidFill>
                <a:latin typeface="Liberation Serif" panose="02020603050405020304" pitchFamily="18" charset="0"/>
                <a:ea typeface="Liberation Serif" panose="02020603050405020304" pitchFamily="18" charset="0"/>
                <a:cs typeface="Liberation Serif" panose="02020603050405020304" pitchFamily="18" charset="0"/>
              </a:rPr>
              <a:t>- Отчетность (сведения о количестве и (общей) стоимости договоров, заключенных заказчиком по результатам закупки у единственного поставщика, в </a:t>
            </a:r>
            <a:r>
              <a:rPr lang="ru-RU" sz="1600" dirty="0">
                <a:solidFill>
                  <a:schemeClr val="bg1"/>
                </a:solidFill>
                <a:latin typeface="Liberation Serif" panose="02020603050405020304" pitchFamily="18" charset="0"/>
                <a:ea typeface="Liberation Serif" panose="02020603050405020304" pitchFamily="18" charset="0"/>
                <a:cs typeface="Liberation Serif" panose="02020603050405020304" pitchFamily="18" charset="0"/>
              </a:rPr>
              <a:t>том числе по результатам конкурентной закупки, признанной </a:t>
            </a:r>
            <a:r>
              <a:rPr lang="ru-RU" sz="1600" dirty="0" smtClean="0">
                <a:solidFill>
                  <a:schemeClr val="bg1"/>
                </a:solidFill>
                <a:latin typeface="Liberation Serif" panose="02020603050405020304" pitchFamily="18" charset="0"/>
                <a:ea typeface="Liberation Serif" panose="02020603050405020304" pitchFamily="18" charset="0"/>
                <a:cs typeface="Liberation Serif" panose="02020603050405020304" pitchFamily="18" charset="0"/>
              </a:rPr>
              <a:t>несостоявшейся)</a:t>
            </a:r>
          </a:p>
          <a:p>
            <a:r>
              <a:rPr lang="ru-RU" sz="1600" dirty="0" smtClean="0">
                <a:solidFill>
                  <a:schemeClr val="tx1"/>
                </a:solidFill>
                <a:latin typeface="Liberation Serif" panose="02020603050405020304" pitchFamily="18" charset="0"/>
                <a:ea typeface="Liberation Serif" panose="02020603050405020304" pitchFamily="18" charset="0"/>
                <a:cs typeface="Liberation Serif" panose="02020603050405020304" pitchFamily="18" charset="0"/>
              </a:rPr>
              <a:t> </a:t>
            </a:r>
            <a:endParaRPr lang="ru-RU" sz="1600" dirty="0">
              <a:solidFill>
                <a:schemeClr val="tx1"/>
              </a:solidFill>
              <a:latin typeface="Liberation Serif" panose="02020603050405020304" pitchFamily="18" charset="0"/>
              <a:ea typeface="Liberation Serif" panose="02020603050405020304" pitchFamily="18" charset="0"/>
              <a:cs typeface="Liberation Serif" panose="02020603050405020304" pitchFamily="18" charset="0"/>
            </a:endParaRPr>
          </a:p>
        </p:txBody>
      </p:sp>
      <p:cxnSp>
        <p:nvCxnSpPr>
          <p:cNvPr id="24" name="Прямая со стрелкой 23"/>
          <p:cNvCxnSpPr/>
          <p:nvPr/>
        </p:nvCxnSpPr>
        <p:spPr>
          <a:xfrm flipH="1">
            <a:off x="1513616" y="1360532"/>
            <a:ext cx="1258184" cy="276932"/>
          </a:xfrm>
          <a:prstGeom prst="straightConnector1">
            <a:avLst/>
          </a:prstGeom>
          <a:ln>
            <a:solidFill>
              <a:schemeClr val="accent2">
                <a:lumMod val="75000"/>
                <a:alpha val="6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6" name="Скругленный прямоугольник 25"/>
          <p:cNvSpPr/>
          <p:nvPr/>
        </p:nvSpPr>
        <p:spPr>
          <a:xfrm>
            <a:off x="4701791" y="1699741"/>
            <a:ext cx="4104456" cy="2305323"/>
          </a:xfrm>
          <a:prstGeom prst="roundRect">
            <a:avLst/>
          </a:prstGeom>
          <a:solidFill>
            <a:schemeClr val="accent1">
              <a:lumMod val="75000"/>
            </a:schemeClr>
          </a:solidFill>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rgbClr r="0" g="0" b="0"/>
          </a:fillRef>
          <a:effectRef idx="2">
            <a:schemeClr val="accent1">
              <a:hueOff val="0"/>
              <a:satOff val="0"/>
              <a:lumOff val="0"/>
              <a:alphaOff val="0"/>
            </a:schemeClr>
          </a:effectRef>
          <a:fontRef idx="minor">
            <a:schemeClr val="lt1"/>
          </a:fontRef>
        </p:style>
        <p:txBody>
          <a:bodyPr/>
          <a:lstStyle/>
          <a:p>
            <a:pPr algn="ctr"/>
            <a:r>
              <a:rPr lang="ru-RU" b="1" dirty="0" smtClean="0">
                <a:solidFill>
                  <a:schemeClr val="bg1"/>
                </a:solidFill>
                <a:latin typeface="Liberation Serif" panose="02020603050405020304" pitchFamily="18" charset="0"/>
                <a:ea typeface="Liberation Serif" panose="02020603050405020304" pitchFamily="18" charset="0"/>
                <a:cs typeface="Liberation Serif" panose="02020603050405020304" pitchFamily="18" charset="0"/>
              </a:rPr>
              <a:t>На ЭТП заказчик:</a:t>
            </a:r>
          </a:p>
          <a:p>
            <a:endParaRPr lang="ru-RU" sz="1000" dirty="0" smtClean="0">
              <a:solidFill>
                <a:schemeClr val="bg1"/>
              </a:solidFill>
              <a:latin typeface="Liberation Serif" panose="02020603050405020304" pitchFamily="18" charset="0"/>
              <a:ea typeface="Liberation Serif" panose="02020603050405020304" pitchFamily="18" charset="0"/>
              <a:cs typeface="Liberation Serif" panose="02020603050405020304" pitchFamily="18" charset="0"/>
            </a:endParaRPr>
          </a:p>
          <a:p>
            <a:r>
              <a:rPr lang="ru-RU" dirty="0" smtClean="0">
                <a:solidFill>
                  <a:schemeClr val="bg1"/>
                </a:solidFill>
                <a:latin typeface="Liberation Serif" panose="02020603050405020304" pitchFamily="18" charset="0"/>
                <a:ea typeface="Liberation Serif" panose="02020603050405020304" pitchFamily="18" charset="0"/>
                <a:cs typeface="Liberation Serif" panose="02020603050405020304" pitchFamily="18" charset="0"/>
              </a:rPr>
              <a:t>- Формирует и размещает протоколы, </a:t>
            </a:r>
            <a:r>
              <a:rPr lang="ru-RU" dirty="0">
                <a:solidFill>
                  <a:schemeClr val="bg1"/>
                </a:solidFill>
                <a:latin typeface="Liberation Serif" panose="02020603050405020304" pitchFamily="18" charset="0"/>
                <a:ea typeface="Liberation Serif" panose="02020603050405020304" pitchFamily="18" charset="0"/>
                <a:cs typeface="Liberation Serif" panose="02020603050405020304" pitchFamily="18" charset="0"/>
              </a:rPr>
              <a:t>составляемые в ходе и по итогам закупки</a:t>
            </a:r>
            <a:r>
              <a:rPr lang="ru-RU" dirty="0" smtClean="0">
                <a:solidFill>
                  <a:schemeClr val="bg1"/>
                </a:solidFill>
                <a:latin typeface="Liberation Serif" panose="02020603050405020304" pitchFamily="18" charset="0"/>
                <a:ea typeface="Liberation Serif" panose="02020603050405020304" pitchFamily="18" charset="0"/>
                <a:cs typeface="Liberation Serif" panose="02020603050405020304" pitchFamily="18" charset="0"/>
              </a:rPr>
              <a:t>;</a:t>
            </a:r>
          </a:p>
          <a:p>
            <a:endParaRPr lang="ru-RU" sz="1200" dirty="0" smtClean="0">
              <a:solidFill>
                <a:schemeClr val="bg1"/>
              </a:solidFill>
              <a:latin typeface="Liberation Serif" panose="02020603050405020304" pitchFamily="18" charset="0"/>
              <a:ea typeface="Liberation Serif" panose="02020603050405020304" pitchFamily="18" charset="0"/>
              <a:cs typeface="Liberation Serif" panose="02020603050405020304" pitchFamily="18" charset="0"/>
            </a:endParaRPr>
          </a:p>
          <a:p>
            <a:r>
              <a:rPr lang="ru-RU" dirty="0" smtClean="0">
                <a:solidFill>
                  <a:schemeClr val="bg1"/>
                </a:solidFill>
                <a:latin typeface="Liberation Serif" panose="02020603050405020304" pitchFamily="18" charset="0"/>
                <a:ea typeface="Liberation Serif" panose="02020603050405020304" pitchFamily="18" charset="0"/>
                <a:cs typeface="Liberation Serif" panose="02020603050405020304" pitchFamily="18" charset="0"/>
              </a:rPr>
              <a:t>- Заключает договор;</a:t>
            </a:r>
          </a:p>
          <a:p>
            <a:endParaRPr lang="ru-RU" sz="1200" dirty="0" smtClean="0">
              <a:solidFill>
                <a:schemeClr val="tx1"/>
              </a:solidFill>
              <a:latin typeface="Liberation Serif" panose="02020603050405020304" pitchFamily="18" charset="0"/>
              <a:ea typeface="Liberation Serif" panose="02020603050405020304" pitchFamily="18" charset="0"/>
              <a:cs typeface="Liberation Serif" panose="02020603050405020304" pitchFamily="18" charset="0"/>
            </a:endParaRPr>
          </a:p>
          <a:p>
            <a:endParaRPr lang="ru-RU" dirty="0" smtClean="0">
              <a:solidFill>
                <a:schemeClr val="tx1"/>
              </a:solidFill>
              <a:latin typeface="Liberation Serif" panose="02020603050405020304" pitchFamily="18" charset="0"/>
              <a:ea typeface="Liberation Serif" panose="02020603050405020304" pitchFamily="18" charset="0"/>
              <a:cs typeface="Liberation Serif" panose="02020603050405020304" pitchFamily="18" charset="0"/>
            </a:endParaRPr>
          </a:p>
          <a:p>
            <a:r>
              <a:rPr lang="ru-RU" dirty="0" smtClean="0">
                <a:solidFill>
                  <a:schemeClr val="tx1"/>
                </a:solidFill>
                <a:latin typeface="Liberation Serif" panose="02020603050405020304" pitchFamily="18" charset="0"/>
                <a:ea typeface="Liberation Serif" panose="02020603050405020304" pitchFamily="18" charset="0"/>
                <a:cs typeface="Liberation Serif" panose="02020603050405020304" pitchFamily="18" charset="0"/>
              </a:rPr>
              <a:t> </a:t>
            </a:r>
            <a:endParaRPr lang="ru-RU" dirty="0">
              <a:solidFill>
                <a:schemeClr val="tx1"/>
              </a:solidFill>
              <a:latin typeface="Liberation Serif" panose="02020603050405020304" pitchFamily="18" charset="0"/>
              <a:ea typeface="Liberation Serif" panose="02020603050405020304" pitchFamily="18" charset="0"/>
              <a:cs typeface="Liberation Serif" panose="02020603050405020304" pitchFamily="18" charset="0"/>
            </a:endParaRPr>
          </a:p>
        </p:txBody>
      </p:sp>
      <p:cxnSp>
        <p:nvCxnSpPr>
          <p:cNvPr id="27" name="Прямая со стрелкой 26"/>
          <p:cNvCxnSpPr/>
          <p:nvPr/>
        </p:nvCxnSpPr>
        <p:spPr>
          <a:xfrm>
            <a:off x="5580112" y="1372285"/>
            <a:ext cx="1008112" cy="320549"/>
          </a:xfrm>
          <a:prstGeom prst="straightConnector1">
            <a:avLst/>
          </a:prstGeom>
          <a:ln>
            <a:solidFill>
              <a:schemeClr val="accent2">
                <a:lumMod val="75000"/>
                <a:alpha val="6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8" name="Скругленный прямоугольник 27"/>
          <p:cNvSpPr/>
          <p:nvPr/>
        </p:nvSpPr>
        <p:spPr>
          <a:xfrm>
            <a:off x="4716217" y="4289109"/>
            <a:ext cx="4104456" cy="2308243"/>
          </a:xfrm>
          <a:prstGeom prst="roundRect">
            <a:avLst/>
          </a:prstGeom>
          <a:solidFill>
            <a:schemeClr val="accent4">
              <a:lumMod val="60000"/>
              <a:lumOff val="40000"/>
            </a:schemeClr>
          </a:solidFill>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rgbClr r="0" g="0" b="0"/>
          </a:fillRef>
          <a:effectRef idx="2">
            <a:schemeClr val="accent1">
              <a:hueOff val="0"/>
              <a:satOff val="0"/>
              <a:lumOff val="0"/>
              <a:alphaOff val="0"/>
            </a:schemeClr>
          </a:effectRef>
          <a:fontRef idx="minor">
            <a:schemeClr val="lt1"/>
          </a:fontRef>
        </p:style>
        <p:txBody>
          <a:bodyPr/>
          <a:lstStyle/>
          <a:p>
            <a:pPr algn="just"/>
            <a:r>
              <a:rPr lang="ru-RU" sz="1400" dirty="0">
                <a:solidFill>
                  <a:schemeClr val="bg1"/>
                </a:solidFill>
                <a:latin typeface="Liberation Serif" panose="02020603050405020304" pitchFamily="18" charset="0"/>
                <a:ea typeface="Liberation Serif" panose="02020603050405020304" pitchFamily="18" charset="0"/>
                <a:cs typeface="Liberation Serif" panose="02020603050405020304" pitchFamily="18" charset="0"/>
              </a:rPr>
              <a:t>Заказчик обязан заключить соглашение с оператором электронной площадки, обеспечивающим проведение закупок в электронной форме в соответствии с положениями Федерального закона от </a:t>
            </a:r>
            <a:r>
              <a:rPr lang="ru-RU" sz="1400" dirty="0" smtClean="0">
                <a:solidFill>
                  <a:schemeClr val="bg1"/>
                </a:solidFill>
                <a:latin typeface="Liberation Serif" panose="02020603050405020304" pitchFamily="18" charset="0"/>
                <a:ea typeface="Liberation Serif" panose="02020603050405020304" pitchFamily="18" charset="0"/>
                <a:cs typeface="Liberation Serif" panose="02020603050405020304" pitchFamily="18" charset="0"/>
              </a:rPr>
              <a:t>18.07.2011 № </a:t>
            </a:r>
            <a:r>
              <a:rPr lang="ru-RU" sz="1400" dirty="0">
                <a:solidFill>
                  <a:schemeClr val="bg1"/>
                </a:solidFill>
                <a:latin typeface="Liberation Serif" panose="02020603050405020304" pitchFamily="18" charset="0"/>
                <a:ea typeface="Liberation Serif" panose="02020603050405020304" pitchFamily="18" charset="0"/>
                <a:cs typeface="Liberation Serif" panose="02020603050405020304" pitchFamily="18" charset="0"/>
              </a:rPr>
              <a:t>223-ФЗ, в рамках которого определяются правила функционирования электронной площадки и взаимодействия с заказчиком</a:t>
            </a:r>
          </a:p>
        </p:txBody>
      </p:sp>
      <p:sp>
        <p:nvSpPr>
          <p:cNvPr id="11" name="Прямоугольник 10"/>
          <p:cNvSpPr/>
          <p:nvPr/>
        </p:nvSpPr>
        <p:spPr>
          <a:xfrm>
            <a:off x="1691680" y="93140"/>
            <a:ext cx="7128792" cy="492443"/>
          </a:xfrm>
          <a:prstGeom prst="rect">
            <a:avLst/>
          </a:prstGeom>
        </p:spPr>
        <p:txBody>
          <a:bodyPr wrap="square">
            <a:spAutoFit/>
          </a:bodyPr>
          <a:lstStyle/>
          <a:p>
            <a:pPr marL="38100"/>
            <a:r>
              <a:rPr lang="ru-RU" sz="2600" b="1" dirty="0">
                <a:latin typeface="Liberation Serif" panose="02020603050405020304" pitchFamily="18" charset="0"/>
                <a:ea typeface="Liberation Serif" panose="02020603050405020304" pitchFamily="18" charset="0"/>
                <a:cs typeface="Liberation Serif" panose="02020603050405020304" pitchFamily="18" charset="0"/>
              </a:rPr>
              <a:t>Приказ Департамента от 02.11.2020 № 248-ОД</a:t>
            </a:r>
          </a:p>
        </p:txBody>
      </p:sp>
    </p:spTree>
    <p:extLst>
      <p:ext uri="{BB962C8B-B14F-4D97-AF65-F5344CB8AC3E}">
        <p14:creationId xmlns:p14="http://schemas.microsoft.com/office/powerpoint/2010/main" val="29733482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179512" y="1844824"/>
            <a:ext cx="8784976" cy="3600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2000" dirty="0" smtClean="0">
                <a:solidFill>
                  <a:schemeClr val="tx1"/>
                </a:solidFill>
                <a:latin typeface="Arial" panose="020B0604020202020204" pitchFamily="34" charset="0"/>
                <a:cs typeface="Arial" panose="020B0604020202020204" pitchFamily="34" charset="0"/>
              </a:rPr>
              <a:t>	</a:t>
            </a:r>
            <a:endParaRPr lang="ru-RU" sz="2000" dirty="0">
              <a:solidFill>
                <a:schemeClr val="tx1"/>
              </a:solidFill>
              <a:latin typeface="Arial" panose="020B0604020202020204" pitchFamily="34" charset="0"/>
              <a:cs typeface="Arial" panose="020B0604020202020204" pitchFamily="34" charset="0"/>
            </a:endParaRPr>
          </a:p>
        </p:txBody>
      </p:sp>
      <p:sp>
        <p:nvSpPr>
          <p:cNvPr id="2" name="Прямоугольник 1"/>
          <p:cNvSpPr/>
          <p:nvPr/>
        </p:nvSpPr>
        <p:spPr>
          <a:xfrm>
            <a:off x="179512" y="2420888"/>
            <a:ext cx="8784976" cy="92333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5400" b="1" cap="none" spc="50" dirty="0" smtClean="0">
                <a:ln w="11430"/>
                <a:solidFill>
                  <a:schemeClr val="bg1">
                    <a:lumMod val="95000"/>
                    <a:lumOff val="5000"/>
                  </a:schemeClr>
                </a:solidFill>
                <a:effectLst>
                  <a:outerShdw blurRad="38100" dist="38100" dir="2700000" algn="tl">
                    <a:srgbClr val="000000">
                      <a:alpha val="43137"/>
                    </a:srgbClr>
                  </a:outerShdw>
                </a:effectLst>
                <a:latin typeface="Liberation Serif" panose="02020603050405020304" pitchFamily="18" charset="0"/>
                <a:ea typeface="Liberation Serif" panose="02020603050405020304" pitchFamily="18" charset="0"/>
                <a:cs typeface="Liberation Serif" panose="02020603050405020304" pitchFamily="18" charset="0"/>
              </a:rPr>
              <a:t>Спасибо за внимание</a:t>
            </a:r>
            <a:endParaRPr lang="ru-RU" sz="5400" b="1" cap="none" spc="50" dirty="0">
              <a:ln w="11430"/>
              <a:solidFill>
                <a:schemeClr val="bg1">
                  <a:lumMod val="95000"/>
                  <a:lumOff val="5000"/>
                </a:schemeClr>
              </a:solidFill>
              <a:effectLst>
                <a:outerShdw blurRad="38100" dist="38100" dir="2700000" algn="tl">
                  <a:srgbClr val="000000">
                    <a:alpha val="43137"/>
                  </a:srgbClr>
                </a:outerShdw>
              </a:effectLst>
              <a:latin typeface="Liberation Serif" panose="02020603050405020304" pitchFamily="18" charset="0"/>
              <a:ea typeface="Liberation Serif" panose="02020603050405020304" pitchFamily="18" charset="0"/>
              <a:cs typeface="Liberation Serif" panose="02020603050405020304" pitchFamily="18" charset="0"/>
            </a:endParaRPr>
          </a:p>
        </p:txBody>
      </p:sp>
    </p:spTree>
    <p:extLst>
      <p:ext uri="{BB962C8B-B14F-4D97-AF65-F5344CB8AC3E}">
        <p14:creationId xmlns:p14="http://schemas.microsoft.com/office/powerpoint/2010/main" val="3317201246"/>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Официальный сайт Департамент государственных закупок Свердловской област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912" y="14526"/>
            <a:ext cx="1047661" cy="768286"/>
          </a:xfrm>
          <a:prstGeom prst="rect">
            <a:avLst/>
          </a:prstGeom>
          <a:noFill/>
          <a:extLst>
            <a:ext uri="{909E8E84-426E-40DD-AFC4-6F175D3DCCD1}">
              <a14:hiddenFill xmlns:a14="http://schemas.microsoft.com/office/drawing/2010/main">
                <a:solidFill>
                  <a:srgbClr val="FFFFFF"/>
                </a:solidFill>
              </a14:hiddenFill>
            </a:ext>
          </a:extLst>
        </p:spPr>
      </p:pic>
      <p:cxnSp>
        <p:nvCxnSpPr>
          <p:cNvPr id="7" name="Прямая соединительная линия 6"/>
          <p:cNvCxnSpPr/>
          <p:nvPr/>
        </p:nvCxnSpPr>
        <p:spPr>
          <a:xfrm>
            <a:off x="356901" y="908674"/>
            <a:ext cx="8568952" cy="0"/>
          </a:xfrm>
          <a:prstGeom prst="line">
            <a:avLst/>
          </a:prstGeom>
          <a:ln w="25400" cmpd="dbl">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6" name="Прямоугольник 5"/>
          <p:cNvSpPr/>
          <p:nvPr/>
        </p:nvSpPr>
        <p:spPr>
          <a:xfrm>
            <a:off x="200113" y="1916832"/>
            <a:ext cx="8882528" cy="3416320"/>
          </a:xfrm>
          <a:prstGeom prst="rect">
            <a:avLst/>
          </a:prstGeom>
        </p:spPr>
        <p:txBody>
          <a:bodyPr wrap="square">
            <a:spAutoFit/>
          </a:bodyPr>
          <a:lstStyle/>
          <a:p>
            <a:pPr algn="ctr"/>
            <a:r>
              <a:rPr lang="ru-RU" sz="3600" b="1" dirty="0" smtClean="0">
                <a:solidFill>
                  <a:srgbClr val="002060"/>
                </a:solidFill>
                <a:latin typeface="Liberation Serif" panose="02020603050405020304" pitchFamily="18" charset="0"/>
                <a:ea typeface="Liberation Serif" panose="02020603050405020304" pitchFamily="18" charset="0"/>
                <a:cs typeface="Liberation Serif" panose="02020603050405020304" pitchFamily="18" charset="0"/>
              </a:rPr>
              <a:t>Типовое положение утверждено приказом </a:t>
            </a:r>
            <a:r>
              <a:rPr lang="ru-RU" sz="3600" b="1" dirty="0">
                <a:solidFill>
                  <a:srgbClr val="002060"/>
                </a:solidFill>
                <a:latin typeface="Liberation Serif" panose="02020603050405020304" pitchFamily="18" charset="0"/>
                <a:ea typeface="Liberation Serif" panose="02020603050405020304" pitchFamily="18" charset="0"/>
                <a:cs typeface="Liberation Serif" panose="02020603050405020304" pitchFamily="18" charset="0"/>
              </a:rPr>
              <a:t>Департамента </a:t>
            </a:r>
            <a:r>
              <a:rPr lang="ru-RU" sz="3600" b="1" dirty="0" smtClean="0">
                <a:solidFill>
                  <a:srgbClr val="002060"/>
                </a:solidFill>
                <a:latin typeface="Liberation Serif" panose="02020603050405020304" pitchFamily="18" charset="0"/>
                <a:ea typeface="Liberation Serif" panose="02020603050405020304" pitchFamily="18" charset="0"/>
                <a:cs typeface="Liberation Serif" panose="02020603050405020304" pitchFamily="18" charset="0"/>
              </a:rPr>
              <a:t>от </a:t>
            </a:r>
            <a:r>
              <a:rPr lang="ru-RU" sz="3600" b="1" dirty="0">
                <a:solidFill>
                  <a:srgbClr val="002060"/>
                </a:solidFill>
                <a:latin typeface="Liberation Serif" panose="02020603050405020304" pitchFamily="18" charset="0"/>
                <a:ea typeface="Liberation Serif" panose="02020603050405020304" pitchFamily="18" charset="0"/>
                <a:cs typeface="Liberation Serif" panose="02020603050405020304" pitchFamily="18" charset="0"/>
              </a:rPr>
              <a:t>27.12.2019 № </a:t>
            </a:r>
            <a:r>
              <a:rPr lang="ru-RU" sz="3600" b="1" dirty="0" smtClean="0">
                <a:solidFill>
                  <a:srgbClr val="002060"/>
                </a:solidFill>
                <a:latin typeface="Liberation Serif" panose="02020603050405020304" pitchFamily="18" charset="0"/>
                <a:ea typeface="Liberation Serif" panose="02020603050405020304" pitchFamily="18" charset="0"/>
                <a:cs typeface="Liberation Serif" panose="02020603050405020304" pitchFamily="18" charset="0"/>
              </a:rPr>
              <a:t>198-ОД </a:t>
            </a:r>
          </a:p>
          <a:p>
            <a:pPr algn="ctr"/>
            <a:r>
              <a:rPr lang="ru-RU" sz="2000" b="1" dirty="0" smtClean="0">
                <a:solidFill>
                  <a:srgbClr val="002060"/>
                </a:solidFill>
                <a:latin typeface="Liberation Serif" panose="02020603050405020304" pitchFamily="18" charset="0"/>
                <a:ea typeface="Liberation Serif" panose="02020603050405020304" pitchFamily="18" charset="0"/>
                <a:cs typeface="Liberation Serif" panose="02020603050405020304" pitchFamily="18" charset="0"/>
              </a:rPr>
              <a:t>(изменения внесены приказом Департамента от </a:t>
            </a:r>
            <a:r>
              <a:rPr lang="ru-RU" sz="2000" b="1" dirty="0">
                <a:solidFill>
                  <a:srgbClr val="002060"/>
                </a:solidFill>
                <a:latin typeface="Liberation Serif" panose="02020603050405020304" pitchFamily="18" charset="0"/>
                <a:ea typeface="Liberation Serif" panose="02020603050405020304" pitchFamily="18" charset="0"/>
                <a:cs typeface="Liberation Serif" panose="02020603050405020304" pitchFamily="18" charset="0"/>
              </a:rPr>
              <a:t>01.04.2020 </a:t>
            </a:r>
            <a:r>
              <a:rPr lang="ru-RU" sz="2000" b="1" dirty="0" smtClean="0">
                <a:solidFill>
                  <a:srgbClr val="002060"/>
                </a:solidFill>
                <a:latin typeface="Liberation Serif" panose="02020603050405020304" pitchFamily="18" charset="0"/>
                <a:ea typeface="Liberation Serif" panose="02020603050405020304" pitchFamily="18" charset="0"/>
                <a:cs typeface="Liberation Serif" panose="02020603050405020304" pitchFamily="18" charset="0"/>
              </a:rPr>
              <a:t>№ 41-ОД)</a:t>
            </a:r>
            <a:endParaRPr lang="ru-RU" sz="2000" dirty="0">
              <a:solidFill>
                <a:srgbClr val="002060"/>
              </a:solidFill>
              <a:latin typeface="Liberation Serif" panose="02020603050405020304" pitchFamily="18" charset="0"/>
              <a:ea typeface="Liberation Serif" panose="02020603050405020304" pitchFamily="18" charset="0"/>
              <a:cs typeface="Liberation Serif" panose="02020603050405020304" pitchFamily="18" charset="0"/>
            </a:endParaRPr>
          </a:p>
          <a:p>
            <a:pPr algn="just"/>
            <a:endParaRPr lang="ru-RU" sz="1400" b="1" dirty="0" smtClean="0">
              <a:solidFill>
                <a:schemeClr val="accent2">
                  <a:lumMod val="50000"/>
                </a:schemeClr>
              </a:solidFill>
              <a:latin typeface="Liberation Serif" panose="02020603050405020304" pitchFamily="18" charset="0"/>
              <a:ea typeface="Liberation Serif" panose="02020603050405020304" pitchFamily="18" charset="0"/>
              <a:cs typeface="Liberation Serif" panose="02020603050405020304" pitchFamily="18" charset="0"/>
            </a:endParaRPr>
          </a:p>
          <a:p>
            <a:pPr algn="just"/>
            <a:endParaRPr lang="ru-RU" sz="1400" b="1" dirty="0" smtClean="0">
              <a:solidFill>
                <a:schemeClr val="accent2">
                  <a:lumMod val="50000"/>
                </a:schemeClr>
              </a:solidFill>
              <a:latin typeface="Liberation Serif" panose="02020603050405020304" pitchFamily="18" charset="0"/>
              <a:ea typeface="Liberation Serif" panose="02020603050405020304" pitchFamily="18" charset="0"/>
              <a:cs typeface="Liberation Serif" panose="02020603050405020304" pitchFamily="18" charset="0"/>
            </a:endParaRPr>
          </a:p>
          <a:p>
            <a:pPr algn="ctr"/>
            <a:r>
              <a:rPr lang="ru-RU" sz="3600" b="1" dirty="0" smtClean="0">
                <a:solidFill>
                  <a:schemeClr val="accent2">
                    <a:lumMod val="50000"/>
                  </a:schemeClr>
                </a:solidFill>
                <a:latin typeface="Liberation Serif" panose="02020603050405020304" pitchFamily="18" charset="0"/>
                <a:ea typeface="Liberation Serif" panose="02020603050405020304" pitchFamily="18" charset="0"/>
                <a:cs typeface="Liberation Serif" panose="02020603050405020304" pitchFamily="18" charset="0"/>
              </a:rPr>
              <a:t>Размещено </a:t>
            </a:r>
            <a:r>
              <a:rPr lang="ru-RU" sz="3600" b="1" dirty="0">
                <a:solidFill>
                  <a:schemeClr val="accent2">
                    <a:lumMod val="50000"/>
                  </a:schemeClr>
                </a:solidFill>
                <a:latin typeface="Liberation Serif" panose="02020603050405020304" pitchFamily="18" charset="0"/>
                <a:ea typeface="Liberation Serif" panose="02020603050405020304" pitchFamily="18" charset="0"/>
                <a:cs typeface="Liberation Serif" panose="02020603050405020304" pitchFamily="18" charset="0"/>
              </a:rPr>
              <a:t>в ЕИС № 119007761</a:t>
            </a:r>
            <a:endParaRPr lang="ru-RU" sz="3600" dirty="0">
              <a:solidFill>
                <a:schemeClr val="accent2">
                  <a:lumMod val="50000"/>
                </a:schemeClr>
              </a:solidFill>
              <a:latin typeface="Liberation Serif" panose="02020603050405020304" pitchFamily="18" charset="0"/>
              <a:ea typeface="Liberation Serif" panose="02020603050405020304" pitchFamily="18" charset="0"/>
              <a:cs typeface="Liberation Serif" panose="02020603050405020304" pitchFamily="18" charset="0"/>
            </a:endParaRPr>
          </a:p>
          <a:p>
            <a:pPr algn="ctr"/>
            <a:r>
              <a:rPr lang="en-US" dirty="0">
                <a:solidFill>
                  <a:schemeClr val="accent2">
                    <a:lumMod val="50000"/>
                  </a:schemeClr>
                </a:solidFill>
                <a:latin typeface="Liberation Serif" panose="02020603050405020304" pitchFamily="18" charset="0"/>
                <a:ea typeface="Liberation Serif" panose="02020603050405020304" pitchFamily="18" charset="0"/>
                <a:cs typeface="Liberation Serif" panose="02020603050405020304" pitchFamily="18" charset="0"/>
              </a:rPr>
              <a:t>https://</a:t>
            </a:r>
            <a:r>
              <a:rPr lang="en-US" dirty="0" smtClean="0">
                <a:solidFill>
                  <a:schemeClr val="accent2">
                    <a:lumMod val="50000"/>
                  </a:schemeClr>
                </a:solidFill>
                <a:latin typeface="Liberation Serif" panose="02020603050405020304" pitchFamily="18" charset="0"/>
                <a:ea typeface="Liberation Serif" panose="02020603050405020304" pitchFamily="18" charset="0"/>
                <a:cs typeface="Liberation Serif" panose="02020603050405020304" pitchFamily="18" charset="0"/>
              </a:rPr>
              <a:t>zakupki.gov.ru/223/clause/public/typal-order-clause/info/common-info.html?typalClauseId=9121&amp;typalClauseInfoId=22286</a:t>
            </a:r>
            <a:endParaRPr lang="ru-RU" dirty="0" smtClean="0">
              <a:solidFill>
                <a:schemeClr val="accent2">
                  <a:lumMod val="50000"/>
                </a:schemeClr>
              </a:solidFill>
              <a:latin typeface="Liberation Serif" panose="02020603050405020304" pitchFamily="18" charset="0"/>
              <a:ea typeface="Liberation Serif" panose="02020603050405020304" pitchFamily="18" charset="0"/>
              <a:cs typeface="Liberation Serif" panose="02020603050405020304" pitchFamily="18" charset="0"/>
            </a:endParaRPr>
          </a:p>
          <a:p>
            <a:pPr algn="ctr"/>
            <a:endParaRPr lang="ru-RU" sz="24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191291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Официальный сайт Департамент государственных закупок Свердловской област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6941" y="73220"/>
            <a:ext cx="854039" cy="626296"/>
          </a:xfrm>
          <a:prstGeom prst="rect">
            <a:avLst/>
          </a:prstGeom>
          <a:noFill/>
          <a:extLst>
            <a:ext uri="{909E8E84-426E-40DD-AFC4-6F175D3DCCD1}">
              <a14:hiddenFill xmlns:a14="http://schemas.microsoft.com/office/drawing/2010/main">
                <a:solidFill>
                  <a:srgbClr val="FFFFFF"/>
                </a:solidFill>
              </a14:hiddenFill>
            </a:ext>
          </a:extLst>
        </p:spPr>
      </p:pic>
      <p:cxnSp>
        <p:nvCxnSpPr>
          <p:cNvPr id="7" name="Прямая соединительная линия 6"/>
          <p:cNvCxnSpPr/>
          <p:nvPr/>
        </p:nvCxnSpPr>
        <p:spPr>
          <a:xfrm>
            <a:off x="310755" y="739057"/>
            <a:ext cx="8568952" cy="0"/>
          </a:xfrm>
          <a:prstGeom prst="line">
            <a:avLst/>
          </a:prstGeom>
          <a:ln w="25400" cmpd="dbl">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2" name="Прямоугольник 11"/>
          <p:cNvSpPr/>
          <p:nvPr/>
        </p:nvSpPr>
        <p:spPr>
          <a:xfrm>
            <a:off x="1619672" y="151069"/>
            <a:ext cx="7416824" cy="523220"/>
          </a:xfrm>
          <a:prstGeom prst="rect">
            <a:avLst/>
          </a:prstGeom>
        </p:spPr>
        <p:txBody>
          <a:bodyPr wrap="square">
            <a:spAutoFit/>
          </a:bodyPr>
          <a:lstStyle/>
          <a:p>
            <a:pPr algn="ctr"/>
            <a:r>
              <a:rPr lang="ru-RU" sz="2800" b="1" dirty="0" smtClean="0">
                <a:latin typeface="Liberation Serif" panose="02020603050405020304" pitchFamily="18" charset="0"/>
                <a:ea typeface="Liberation Serif" panose="02020603050405020304" pitchFamily="18" charset="0"/>
                <a:cs typeface="Liberation Serif" panose="02020603050405020304" pitchFamily="18" charset="0"/>
              </a:rPr>
              <a:t>Изменения в Типовое положение о закупках</a:t>
            </a:r>
            <a:endParaRPr lang="ru-RU" sz="2800" b="1" dirty="0">
              <a:latin typeface="Liberation Serif" panose="02020603050405020304" pitchFamily="18" charset="0"/>
              <a:ea typeface="Liberation Serif" panose="02020603050405020304" pitchFamily="18" charset="0"/>
              <a:cs typeface="Liberation Serif" panose="02020603050405020304" pitchFamily="18" charset="0"/>
            </a:endParaRPr>
          </a:p>
        </p:txBody>
      </p:sp>
      <p:sp>
        <p:nvSpPr>
          <p:cNvPr id="6" name="Прямоугольник 5"/>
          <p:cNvSpPr/>
          <p:nvPr/>
        </p:nvSpPr>
        <p:spPr>
          <a:xfrm>
            <a:off x="169498" y="744003"/>
            <a:ext cx="8882528" cy="2985433"/>
          </a:xfrm>
          <a:prstGeom prst="rect">
            <a:avLst/>
          </a:prstGeom>
        </p:spPr>
        <p:txBody>
          <a:bodyPr wrap="square">
            <a:spAutoFit/>
          </a:bodyPr>
          <a:lstStyle/>
          <a:p>
            <a:pPr marL="495300" indent="-457200">
              <a:buFont typeface="Wingdings" panose="05000000000000000000" pitchFamily="2" charset="2"/>
              <a:buChar char="Ø"/>
            </a:pPr>
            <a:r>
              <a:rPr lang="ru-RU" sz="2800" b="1" dirty="0" smtClean="0">
                <a:solidFill>
                  <a:srgbClr val="002060"/>
                </a:solidFill>
                <a:latin typeface="Liberation Serif" panose="02020603050405020304" pitchFamily="18" charset="0"/>
                <a:ea typeface="Liberation Serif" panose="02020603050405020304" pitchFamily="18" charset="0"/>
                <a:cs typeface="Liberation Serif" panose="02020603050405020304" pitchFamily="18" charset="0"/>
              </a:rPr>
              <a:t>Приказ </a:t>
            </a:r>
            <a:r>
              <a:rPr lang="ru-RU" sz="2800" b="1" dirty="0">
                <a:solidFill>
                  <a:srgbClr val="002060"/>
                </a:solidFill>
                <a:latin typeface="Liberation Serif" panose="02020603050405020304" pitchFamily="18" charset="0"/>
                <a:ea typeface="Liberation Serif" panose="02020603050405020304" pitchFamily="18" charset="0"/>
                <a:cs typeface="Liberation Serif" panose="02020603050405020304" pitchFamily="18" charset="0"/>
              </a:rPr>
              <a:t>Департамента </a:t>
            </a:r>
            <a:r>
              <a:rPr lang="ru-RU" sz="2800" b="1" dirty="0" smtClean="0">
                <a:solidFill>
                  <a:srgbClr val="002060"/>
                </a:solidFill>
                <a:latin typeface="Liberation Serif" panose="02020603050405020304" pitchFamily="18" charset="0"/>
                <a:ea typeface="Liberation Serif" panose="02020603050405020304" pitchFamily="18" charset="0"/>
                <a:cs typeface="Liberation Serif" panose="02020603050405020304" pitchFamily="18" charset="0"/>
              </a:rPr>
              <a:t>от 01.04.2020 № 41-ОД</a:t>
            </a:r>
          </a:p>
          <a:p>
            <a:pPr marL="495300" indent="-457200">
              <a:buFont typeface="Wingdings" panose="05000000000000000000" pitchFamily="2" charset="2"/>
              <a:buChar char="Ø"/>
            </a:pPr>
            <a:endParaRPr lang="ru-RU" sz="1600" b="1" dirty="0">
              <a:solidFill>
                <a:srgbClr val="002060"/>
              </a:solidFill>
              <a:latin typeface="Liberation Serif" panose="02020603050405020304" pitchFamily="18" charset="0"/>
              <a:ea typeface="Liberation Serif" panose="02020603050405020304" pitchFamily="18" charset="0"/>
              <a:cs typeface="Liberation Serif" panose="02020603050405020304" pitchFamily="18" charset="0"/>
            </a:endParaRPr>
          </a:p>
          <a:p>
            <a:pPr marL="495300" indent="-457200">
              <a:buFont typeface="Wingdings" panose="05000000000000000000" pitchFamily="2" charset="2"/>
              <a:buChar char="Ø"/>
            </a:pPr>
            <a:r>
              <a:rPr lang="ru-RU" sz="2800" b="1" dirty="0">
                <a:solidFill>
                  <a:srgbClr val="002060"/>
                </a:solidFill>
                <a:latin typeface="Liberation Serif" panose="02020603050405020304" pitchFamily="18" charset="0"/>
                <a:ea typeface="Liberation Serif" panose="02020603050405020304" pitchFamily="18" charset="0"/>
                <a:cs typeface="Liberation Serif" panose="02020603050405020304" pitchFamily="18" charset="0"/>
              </a:rPr>
              <a:t>Приказ Департамента от </a:t>
            </a:r>
            <a:r>
              <a:rPr lang="ru-RU" sz="2800" b="1" dirty="0" smtClean="0">
                <a:solidFill>
                  <a:srgbClr val="002060"/>
                </a:solidFill>
                <a:latin typeface="Liberation Serif" panose="02020603050405020304" pitchFamily="18" charset="0"/>
                <a:ea typeface="Liberation Serif" panose="02020603050405020304" pitchFamily="18" charset="0"/>
                <a:cs typeface="Liberation Serif" panose="02020603050405020304" pitchFamily="18" charset="0"/>
              </a:rPr>
              <a:t>02.11.2020 </a:t>
            </a:r>
            <a:r>
              <a:rPr lang="ru-RU" sz="2800" b="1" dirty="0">
                <a:solidFill>
                  <a:srgbClr val="002060"/>
                </a:solidFill>
                <a:latin typeface="Liberation Serif" panose="02020603050405020304" pitchFamily="18" charset="0"/>
                <a:ea typeface="Liberation Serif" panose="02020603050405020304" pitchFamily="18" charset="0"/>
                <a:cs typeface="Liberation Serif" panose="02020603050405020304" pitchFamily="18" charset="0"/>
              </a:rPr>
              <a:t>№ </a:t>
            </a:r>
            <a:r>
              <a:rPr lang="ru-RU" sz="2800" b="1" dirty="0" smtClean="0">
                <a:solidFill>
                  <a:srgbClr val="002060"/>
                </a:solidFill>
                <a:latin typeface="Liberation Serif" panose="02020603050405020304" pitchFamily="18" charset="0"/>
                <a:ea typeface="Liberation Serif" panose="02020603050405020304" pitchFamily="18" charset="0"/>
                <a:cs typeface="Liberation Serif" panose="02020603050405020304" pitchFamily="18" charset="0"/>
              </a:rPr>
              <a:t>248-ОД</a:t>
            </a:r>
            <a:endParaRPr lang="ru-RU" sz="2800" b="1" dirty="0">
              <a:solidFill>
                <a:srgbClr val="002060"/>
              </a:solidFill>
              <a:latin typeface="Liberation Serif" panose="02020603050405020304" pitchFamily="18" charset="0"/>
              <a:ea typeface="Liberation Serif" panose="02020603050405020304" pitchFamily="18" charset="0"/>
              <a:cs typeface="Liberation Serif" panose="02020603050405020304" pitchFamily="18" charset="0"/>
            </a:endParaRPr>
          </a:p>
          <a:p>
            <a:pPr marL="495300" indent="-457200">
              <a:buFont typeface="Wingdings" panose="05000000000000000000" pitchFamily="2" charset="2"/>
              <a:buChar char="Ø"/>
            </a:pPr>
            <a:endParaRPr lang="ru-RU" sz="2800" b="1" dirty="0" smtClean="0">
              <a:solidFill>
                <a:srgbClr val="002060"/>
              </a:solidFill>
              <a:latin typeface="Liberation Serif" panose="02020603050405020304" pitchFamily="18" charset="0"/>
              <a:ea typeface="Liberation Serif" panose="02020603050405020304" pitchFamily="18" charset="0"/>
              <a:cs typeface="Liberation Serif" panose="02020603050405020304" pitchFamily="18" charset="0"/>
            </a:endParaRPr>
          </a:p>
          <a:p>
            <a:pPr marL="38100"/>
            <a:endParaRPr lang="ru-RU" sz="3200" b="1" dirty="0" smtClean="0">
              <a:solidFill>
                <a:srgbClr val="002060"/>
              </a:solidFill>
              <a:latin typeface="Liberation Serif" panose="02020603050405020304" pitchFamily="18" charset="0"/>
              <a:ea typeface="Liberation Serif" panose="02020603050405020304" pitchFamily="18" charset="0"/>
              <a:cs typeface="Liberation Serif" panose="02020603050405020304" pitchFamily="18" charset="0"/>
            </a:endParaRPr>
          </a:p>
          <a:p>
            <a:pPr algn="just"/>
            <a:endParaRPr lang="ru-RU" sz="1400" b="1" dirty="0" smtClean="0">
              <a:solidFill>
                <a:schemeClr val="accent2">
                  <a:lumMod val="50000"/>
                </a:schemeClr>
              </a:solidFill>
              <a:latin typeface="Liberation Serif" panose="02020603050405020304" pitchFamily="18" charset="0"/>
              <a:ea typeface="Liberation Serif" panose="02020603050405020304" pitchFamily="18" charset="0"/>
              <a:cs typeface="Liberation Serif" panose="02020603050405020304" pitchFamily="18" charset="0"/>
            </a:endParaRPr>
          </a:p>
          <a:p>
            <a:pPr algn="just"/>
            <a:endParaRPr lang="ru-RU" sz="1400" b="1" dirty="0" smtClean="0">
              <a:solidFill>
                <a:schemeClr val="accent2">
                  <a:lumMod val="50000"/>
                </a:schemeClr>
              </a:solidFill>
              <a:latin typeface="Liberation Serif" panose="02020603050405020304" pitchFamily="18" charset="0"/>
              <a:ea typeface="Liberation Serif" panose="02020603050405020304" pitchFamily="18" charset="0"/>
              <a:cs typeface="Liberation Serif" panose="02020603050405020304" pitchFamily="18" charset="0"/>
            </a:endParaRPr>
          </a:p>
          <a:p>
            <a:pPr algn="ctr"/>
            <a:endParaRPr lang="ru-RU" sz="2400" dirty="0" smtClean="0">
              <a:latin typeface="Arial" panose="020B0604020202020204" pitchFamily="34" charset="0"/>
              <a:cs typeface="Arial" panose="020B0604020202020204" pitchFamily="34" charset="0"/>
            </a:endParaRPr>
          </a:p>
        </p:txBody>
      </p:sp>
      <p:sp>
        <p:nvSpPr>
          <p:cNvPr id="2" name="Стрелка вниз 1"/>
          <p:cNvSpPr/>
          <p:nvPr/>
        </p:nvSpPr>
        <p:spPr>
          <a:xfrm>
            <a:off x="3923928" y="1948687"/>
            <a:ext cx="504056" cy="576064"/>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Скругленный прямоугольник 8"/>
          <p:cNvSpPr/>
          <p:nvPr/>
        </p:nvSpPr>
        <p:spPr>
          <a:xfrm>
            <a:off x="899592" y="4602429"/>
            <a:ext cx="6768752" cy="698779"/>
          </a:xfrm>
          <a:prstGeom prst="roundRect">
            <a:avLst/>
          </a:prstGeom>
          <a:solidFill>
            <a:schemeClr val="accent1">
              <a:lumMod val="40000"/>
              <a:lumOff val="60000"/>
            </a:schemeClr>
          </a:solidFill>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rgbClr r="0" g="0" b="0"/>
          </a:fillRef>
          <a:effectRef idx="2">
            <a:schemeClr val="accent1">
              <a:hueOff val="0"/>
              <a:satOff val="0"/>
              <a:lumOff val="0"/>
              <a:alphaOff val="0"/>
            </a:schemeClr>
          </a:effectRef>
          <a:fontRef idx="minor">
            <a:schemeClr val="lt1"/>
          </a:fontRef>
        </p:style>
        <p:txBody>
          <a:bodyPr/>
          <a:lstStyle/>
          <a:p>
            <a:pPr algn="ctr"/>
            <a:r>
              <a:rPr lang="ru-RU" sz="2800" b="1" dirty="0" smtClean="0">
                <a:solidFill>
                  <a:schemeClr val="bg1"/>
                </a:solidFill>
                <a:latin typeface="Liberation Serif" panose="02020603050405020304" pitchFamily="18" charset="0"/>
                <a:ea typeface="Liberation Serif" panose="02020603050405020304" pitchFamily="18" charset="0"/>
                <a:cs typeface="Liberation Serif" panose="02020603050405020304" pitchFamily="18" charset="0"/>
              </a:rPr>
              <a:t>Размещен в ЕИС 5 ноября 2020 года</a:t>
            </a:r>
            <a:endParaRPr lang="ru-RU" sz="2800" b="1" dirty="0">
              <a:solidFill>
                <a:schemeClr val="bg1"/>
              </a:solidFill>
              <a:latin typeface="Liberation Serif" panose="02020603050405020304" pitchFamily="18" charset="0"/>
              <a:ea typeface="Liberation Serif" panose="02020603050405020304" pitchFamily="18" charset="0"/>
              <a:cs typeface="Liberation Serif" panose="02020603050405020304" pitchFamily="18" charset="0"/>
            </a:endParaRPr>
          </a:p>
        </p:txBody>
      </p:sp>
      <p:sp>
        <p:nvSpPr>
          <p:cNvPr id="10" name="Скругленный прямоугольник 9"/>
          <p:cNvSpPr/>
          <p:nvPr/>
        </p:nvSpPr>
        <p:spPr>
          <a:xfrm>
            <a:off x="601269" y="2566030"/>
            <a:ext cx="7978634" cy="1512795"/>
          </a:xfrm>
          <a:prstGeom prst="roundRect">
            <a:avLst/>
          </a:prstGeom>
          <a:solidFill>
            <a:schemeClr val="accent4">
              <a:lumMod val="40000"/>
              <a:lumOff val="60000"/>
            </a:schemeClr>
          </a:solidFill>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rgbClr r="0" g="0" b="0"/>
          </a:fillRef>
          <a:effectRef idx="2">
            <a:schemeClr val="accent1">
              <a:hueOff val="0"/>
              <a:satOff val="0"/>
              <a:lumOff val="0"/>
              <a:alphaOff val="0"/>
            </a:schemeClr>
          </a:effectRef>
          <a:fontRef idx="minor">
            <a:schemeClr val="lt1"/>
          </a:fontRef>
        </p:style>
        <p:txBody>
          <a:bodyPr/>
          <a:lstStyle/>
          <a:p>
            <a:pPr algn="ctr"/>
            <a:r>
              <a:rPr lang="ru-RU" b="1" dirty="0">
                <a:solidFill>
                  <a:schemeClr val="bg2">
                    <a:lumMod val="75000"/>
                  </a:schemeClr>
                </a:solidFill>
                <a:latin typeface="Liberation Serif" panose="02020603050405020304" pitchFamily="18" charset="0"/>
                <a:ea typeface="Liberation Serif" panose="02020603050405020304" pitchFamily="18" charset="0"/>
                <a:cs typeface="Liberation Serif" panose="02020603050405020304" pitchFamily="18" charset="0"/>
              </a:rPr>
              <a:t>Заказчики обязаны </a:t>
            </a:r>
            <a:r>
              <a:rPr lang="ru-RU" b="1" dirty="0" smtClean="0">
                <a:solidFill>
                  <a:schemeClr val="bg2">
                    <a:lumMod val="75000"/>
                  </a:schemeClr>
                </a:solidFill>
                <a:latin typeface="Liberation Serif" panose="02020603050405020304" pitchFamily="18" charset="0"/>
                <a:ea typeface="Liberation Serif" panose="02020603050405020304" pitchFamily="18" charset="0"/>
                <a:cs typeface="Liberation Serif" panose="02020603050405020304" pitchFamily="18" charset="0"/>
              </a:rPr>
              <a:t>привести </a:t>
            </a:r>
            <a:r>
              <a:rPr lang="ru-RU" b="1" dirty="0">
                <a:solidFill>
                  <a:schemeClr val="bg2">
                    <a:lumMod val="75000"/>
                  </a:schemeClr>
                </a:solidFill>
                <a:latin typeface="Liberation Serif" panose="02020603050405020304" pitchFamily="18" charset="0"/>
                <a:ea typeface="Liberation Serif" panose="02020603050405020304" pitchFamily="18" charset="0"/>
                <a:cs typeface="Liberation Serif" panose="02020603050405020304" pitchFamily="18" charset="0"/>
              </a:rPr>
              <a:t>свои положения о закупке в соответствии с внесенными в Типовое положение изменениями или утвердить новое положение о закупке в течение 15 рабочих дней с момента размещения в ЕИС приказа Департамента о внесении изменение в Типовое положение</a:t>
            </a:r>
          </a:p>
        </p:txBody>
      </p:sp>
      <p:sp>
        <p:nvSpPr>
          <p:cNvPr id="11" name="Стрелка вниз 10"/>
          <p:cNvSpPr/>
          <p:nvPr/>
        </p:nvSpPr>
        <p:spPr>
          <a:xfrm>
            <a:off x="3923928" y="4095526"/>
            <a:ext cx="504056" cy="495169"/>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Стрелка вниз 12"/>
          <p:cNvSpPr/>
          <p:nvPr/>
        </p:nvSpPr>
        <p:spPr>
          <a:xfrm>
            <a:off x="3923928" y="5301208"/>
            <a:ext cx="504056" cy="576064"/>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Скругленный прямоугольник 13"/>
          <p:cNvSpPr/>
          <p:nvPr/>
        </p:nvSpPr>
        <p:spPr>
          <a:xfrm>
            <a:off x="2419609" y="5877272"/>
            <a:ext cx="4016749" cy="698779"/>
          </a:xfrm>
          <a:prstGeom prst="roundRect">
            <a:avLst/>
          </a:prstGeom>
          <a:solidFill>
            <a:srgbClr val="FF0000"/>
          </a:solidFill>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rgbClr r="0" g="0" b="0"/>
          </a:fillRef>
          <a:effectRef idx="2">
            <a:schemeClr val="accent1">
              <a:hueOff val="0"/>
              <a:satOff val="0"/>
              <a:lumOff val="0"/>
              <a:alphaOff val="0"/>
            </a:schemeClr>
          </a:effectRef>
          <a:fontRef idx="minor">
            <a:schemeClr val="lt1"/>
          </a:fontRef>
        </p:style>
        <p:txBody>
          <a:bodyPr/>
          <a:lstStyle/>
          <a:p>
            <a:r>
              <a:rPr lang="ru-RU" sz="2800" b="1" dirty="0" smtClean="0">
                <a:solidFill>
                  <a:schemeClr val="bg1"/>
                </a:solidFill>
                <a:latin typeface="Liberation Serif" panose="02020603050405020304" pitchFamily="18" charset="0"/>
                <a:ea typeface="Liberation Serif" panose="02020603050405020304" pitchFamily="18" charset="0"/>
                <a:cs typeface="Liberation Serif" panose="02020603050405020304" pitchFamily="18" charset="0"/>
              </a:rPr>
              <a:t>До 26 ноября 2020 года</a:t>
            </a:r>
            <a:endParaRPr lang="ru-RU" sz="2800" b="1" dirty="0">
              <a:solidFill>
                <a:schemeClr val="bg1"/>
              </a:solidFill>
              <a:latin typeface="Liberation Serif" panose="02020603050405020304" pitchFamily="18" charset="0"/>
              <a:ea typeface="Liberation Serif" panose="02020603050405020304" pitchFamily="18" charset="0"/>
              <a:cs typeface="Liberation Serif" panose="02020603050405020304" pitchFamily="18" charset="0"/>
            </a:endParaRPr>
          </a:p>
        </p:txBody>
      </p:sp>
    </p:spTree>
    <p:extLst>
      <p:ext uri="{BB962C8B-B14F-4D97-AF65-F5344CB8AC3E}">
        <p14:creationId xmlns:p14="http://schemas.microsoft.com/office/powerpoint/2010/main" val="41898708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Официальный сайт Департамент государственных закупок Свердловской област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26156"/>
            <a:ext cx="926047" cy="679102"/>
          </a:xfrm>
          <a:prstGeom prst="rect">
            <a:avLst/>
          </a:prstGeom>
          <a:noFill/>
          <a:extLst>
            <a:ext uri="{909E8E84-426E-40DD-AFC4-6F175D3DCCD1}">
              <a14:hiddenFill xmlns:a14="http://schemas.microsoft.com/office/drawing/2010/main">
                <a:solidFill>
                  <a:srgbClr val="FFFFFF"/>
                </a:solidFill>
              </a14:hiddenFill>
            </a:ext>
          </a:extLst>
        </p:spPr>
      </p:pic>
      <p:cxnSp>
        <p:nvCxnSpPr>
          <p:cNvPr id="14" name="Прямая соединительная линия 13"/>
          <p:cNvCxnSpPr/>
          <p:nvPr/>
        </p:nvCxnSpPr>
        <p:spPr>
          <a:xfrm>
            <a:off x="395536" y="764704"/>
            <a:ext cx="8568952" cy="0"/>
          </a:xfrm>
          <a:prstGeom prst="line">
            <a:avLst/>
          </a:prstGeom>
          <a:ln w="25400" cmpd="dbl">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5" name="Прямоугольник 14"/>
          <p:cNvSpPr/>
          <p:nvPr/>
        </p:nvSpPr>
        <p:spPr>
          <a:xfrm>
            <a:off x="1691680" y="93140"/>
            <a:ext cx="7128792" cy="492443"/>
          </a:xfrm>
          <a:prstGeom prst="rect">
            <a:avLst/>
          </a:prstGeom>
        </p:spPr>
        <p:txBody>
          <a:bodyPr wrap="square">
            <a:spAutoFit/>
          </a:bodyPr>
          <a:lstStyle/>
          <a:p>
            <a:pPr marL="38100"/>
            <a:r>
              <a:rPr lang="ru-RU" sz="2600" b="1" dirty="0">
                <a:latin typeface="Liberation Serif" panose="02020603050405020304" pitchFamily="18" charset="0"/>
                <a:ea typeface="Liberation Serif" panose="02020603050405020304" pitchFamily="18" charset="0"/>
                <a:cs typeface="Liberation Serif" panose="02020603050405020304" pitchFamily="18" charset="0"/>
              </a:rPr>
              <a:t>Приказ Департамента от 02.11.2020 № 248-ОД</a:t>
            </a:r>
          </a:p>
        </p:txBody>
      </p:sp>
      <p:sp>
        <p:nvSpPr>
          <p:cNvPr id="2" name="Прямоугольник 1"/>
          <p:cNvSpPr/>
          <p:nvPr/>
        </p:nvSpPr>
        <p:spPr>
          <a:xfrm>
            <a:off x="251520" y="830282"/>
            <a:ext cx="8712968" cy="4847481"/>
          </a:xfrm>
          <a:prstGeom prst="rect">
            <a:avLst/>
          </a:prstGeom>
        </p:spPr>
        <p:txBody>
          <a:bodyPr wrap="square">
            <a:spAutoFit/>
          </a:bodyPr>
          <a:lstStyle/>
          <a:p>
            <a:pPr indent="449580" algn="just">
              <a:spcAft>
                <a:spcPts val="0"/>
              </a:spcAft>
            </a:pPr>
            <a:r>
              <a:rPr lang="ru-RU" sz="2400" b="1" i="1" dirty="0" smtClean="0">
                <a:solidFill>
                  <a:srgbClr val="C00000"/>
                </a:solidFill>
                <a:latin typeface="Liberation Serif" panose="02020603050405020304" pitchFamily="18" charset="0"/>
                <a:ea typeface="Calibri" panose="020F0502020204030204" pitchFamily="34" charset="0"/>
                <a:cs typeface="Liberation Serif" panose="02020603050405020304" pitchFamily="18" charset="0"/>
              </a:rPr>
              <a:t>Пункт 20 Типового положения:</a:t>
            </a:r>
          </a:p>
          <a:p>
            <a:pPr indent="449580" algn="just">
              <a:spcAft>
                <a:spcPts val="0"/>
              </a:spcAft>
            </a:pPr>
            <a:endParaRPr lang="ru-RU" sz="1000" b="1" dirty="0">
              <a:solidFill>
                <a:srgbClr val="C00000"/>
              </a:solidFill>
              <a:latin typeface="Liberation Serif" panose="02020603050405020304" pitchFamily="18" charset="0"/>
              <a:ea typeface="Calibri" panose="020F0502020204030204" pitchFamily="34" charset="0"/>
              <a:cs typeface="Times New Roman" panose="02020603050405020304" pitchFamily="18" charset="0"/>
            </a:endParaRPr>
          </a:p>
          <a:p>
            <a:pPr indent="450215" algn="just">
              <a:spcAft>
                <a:spcPts val="0"/>
              </a:spcAft>
            </a:pPr>
            <a:r>
              <a:rPr lang="ru-RU" sz="2400" b="1" i="1" dirty="0" smtClean="0">
                <a:solidFill>
                  <a:schemeClr val="bg1"/>
                </a:solidFill>
                <a:latin typeface="Liberation Serif" panose="02020603050405020304" pitchFamily="18" charset="0"/>
                <a:ea typeface="Times New Roman" panose="02020603050405020304" pitchFamily="18" charset="0"/>
                <a:cs typeface="Liberation Serif" panose="02020603050405020304" pitchFamily="18" charset="0"/>
              </a:rPr>
              <a:t>Заказчик </a:t>
            </a:r>
            <a:r>
              <a:rPr lang="ru-RU" sz="2400" b="1" i="1" dirty="0">
                <a:solidFill>
                  <a:schemeClr val="bg1"/>
                </a:solidFill>
                <a:latin typeface="Liberation Serif" panose="02020603050405020304" pitchFamily="18" charset="0"/>
                <a:ea typeface="Times New Roman" panose="02020603050405020304" pitchFamily="18" charset="0"/>
                <a:cs typeface="Liberation Serif" panose="02020603050405020304" pitchFamily="18" charset="0"/>
              </a:rPr>
              <a:t>вправе изменять (корректировать) план закупки товаров, работ, услуг, </a:t>
            </a:r>
            <a:r>
              <a:rPr lang="ru-RU" sz="2400" b="1" i="1" dirty="0">
                <a:solidFill>
                  <a:srgbClr val="0070C0"/>
                </a:solidFill>
                <a:latin typeface="Liberation Serif" panose="02020603050405020304" pitchFamily="18" charset="0"/>
                <a:ea typeface="Times New Roman" panose="02020603050405020304" pitchFamily="18" charset="0"/>
                <a:cs typeface="Liberation Serif" panose="02020603050405020304" pitchFamily="18" charset="0"/>
              </a:rPr>
              <a:t>план закупок инновационной продукции, высокотехнологичной продукции, лекарственных </a:t>
            </a:r>
            <a:r>
              <a:rPr lang="ru-RU" sz="2400" b="1" i="1" dirty="0" smtClean="0">
                <a:solidFill>
                  <a:srgbClr val="0070C0"/>
                </a:solidFill>
                <a:latin typeface="Liberation Serif" panose="02020603050405020304" pitchFamily="18" charset="0"/>
                <a:ea typeface="Times New Roman" panose="02020603050405020304" pitchFamily="18" charset="0"/>
                <a:cs typeface="Liberation Serif" panose="02020603050405020304" pitchFamily="18" charset="0"/>
              </a:rPr>
              <a:t>средств </a:t>
            </a:r>
            <a:r>
              <a:rPr lang="ru-RU" sz="2400" b="1" i="1" dirty="0" smtClean="0">
                <a:solidFill>
                  <a:schemeClr val="bg1"/>
                </a:solidFill>
                <a:latin typeface="Liberation Serif" panose="02020603050405020304" pitchFamily="18" charset="0"/>
                <a:ea typeface="Times New Roman" panose="02020603050405020304" pitchFamily="18" charset="0"/>
                <a:cs typeface="Liberation Serif" panose="02020603050405020304" pitchFamily="18" charset="0"/>
              </a:rPr>
              <a:t>по основаниям, указанным в данном пункте.</a:t>
            </a:r>
          </a:p>
          <a:p>
            <a:pPr indent="450215" algn="just">
              <a:spcAft>
                <a:spcPts val="0"/>
              </a:spcAft>
            </a:pPr>
            <a:endParaRPr lang="ru-RU" sz="2400" b="1" i="1" dirty="0">
              <a:solidFill>
                <a:schemeClr val="bg1"/>
              </a:solidFill>
              <a:effectLst/>
              <a:latin typeface="Liberation Serif" panose="02020603050405020304" pitchFamily="18" charset="0"/>
              <a:ea typeface="Calibri" panose="020F0502020204030204" pitchFamily="34" charset="0"/>
              <a:cs typeface="Times New Roman" panose="02020603050405020304" pitchFamily="18" charset="0"/>
            </a:endParaRPr>
          </a:p>
          <a:p>
            <a:pPr indent="450215" algn="just">
              <a:spcAft>
                <a:spcPts val="0"/>
              </a:spcAft>
            </a:pPr>
            <a:r>
              <a:rPr lang="ru-RU" sz="2400" b="1" i="1" dirty="0" smtClean="0">
                <a:solidFill>
                  <a:srgbClr val="C00000"/>
                </a:solidFill>
                <a:latin typeface="Liberation Serif" panose="02020603050405020304" pitchFamily="18" charset="0"/>
                <a:ea typeface="Calibri" panose="020F0502020204030204" pitchFamily="34" charset="0"/>
                <a:cs typeface="Times New Roman" panose="02020603050405020304" pitchFamily="18" charset="0"/>
              </a:rPr>
              <a:t>Пункты 48, 49 </a:t>
            </a:r>
            <a:r>
              <a:rPr lang="ru-RU" sz="2400" b="1" i="1" dirty="0">
                <a:solidFill>
                  <a:srgbClr val="C00000"/>
                </a:solidFill>
                <a:latin typeface="Liberation Serif" panose="02020603050405020304" pitchFamily="18" charset="0"/>
                <a:ea typeface="Calibri" panose="020F0502020204030204" pitchFamily="34" charset="0"/>
                <a:cs typeface="Times New Roman" panose="02020603050405020304" pitchFamily="18" charset="0"/>
              </a:rPr>
              <a:t>Типового положения:</a:t>
            </a:r>
          </a:p>
          <a:p>
            <a:pPr indent="450215" algn="just">
              <a:spcAft>
                <a:spcPts val="0"/>
              </a:spcAft>
            </a:pPr>
            <a:endParaRPr lang="ru-RU" sz="1100" b="1" i="1" dirty="0" smtClean="0">
              <a:solidFill>
                <a:schemeClr val="bg1"/>
              </a:solidFill>
              <a:latin typeface="Liberation Serif" panose="02020603050405020304" pitchFamily="18" charset="0"/>
              <a:ea typeface="Calibri" panose="020F0502020204030204" pitchFamily="34" charset="0"/>
              <a:cs typeface="Times New Roman" panose="02020603050405020304" pitchFamily="18" charset="0"/>
            </a:endParaRPr>
          </a:p>
          <a:p>
            <a:pPr indent="450215" algn="just">
              <a:spcAft>
                <a:spcPts val="0"/>
              </a:spcAft>
            </a:pPr>
            <a:r>
              <a:rPr lang="ru-RU" sz="2400" b="1" i="1" dirty="0">
                <a:solidFill>
                  <a:schemeClr val="bg1"/>
                </a:solidFill>
                <a:latin typeface="Liberation Serif" panose="02020603050405020304" pitchFamily="18" charset="0"/>
                <a:ea typeface="Calibri" panose="020F0502020204030204" pitchFamily="34" charset="0"/>
                <a:cs typeface="Times New Roman" panose="02020603050405020304" pitchFamily="18" charset="0"/>
              </a:rPr>
              <a:t>Возврат обеспечения исполнения договора </a:t>
            </a:r>
            <a:r>
              <a:rPr lang="ru-RU" sz="2400" b="1" i="1" dirty="0" smtClean="0">
                <a:solidFill>
                  <a:schemeClr val="bg1"/>
                </a:solidFill>
                <a:latin typeface="Liberation Serif" panose="02020603050405020304" pitchFamily="18" charset="0"/>
                <a:ea typeface="Calibri" panose="020F0502020204030204" pitchFamily="34" charset="0"/>
                <a:cs typeface="Times New Roman" panose="02020603050405020304" pitchFamily="18" charset="0"/>
              </a:rPr>
              <a:t>(обеспечения гарантийных обязательств) осуществляется </a:t>
            </a:r>
            <a:r>
              <a:rPr lang="ru-RU" sz="2400" b="1" i="1" dirty="0">
                <a:solidFill>
                  <a:schemeClr val="bg1"/>
                </a:solidFill>
                <a:latin typeface="Liberation Serif" panose="02020603050405020304" pitchFamily="18" charset="0"/>
                <a:ea typeface="Calibri" panose="020F0502020204030204" pitchFamily="34" charset="0"/>
                <a:cs typeface="Times New Roman" panose="02020603050405020304" pitchFamily="18" charset="0"/>
              </a:rPr>
              <a:t>в течение </a:t>
            </a:r>
            <a:r>
              <a:rPr lang="ru-RU" sz="2400" b="1" i="1" strike="sngStrike" dirty="0">
                <a:solidFill>
                  <a:schemeClr val="bg1"/>
                </a:solidFill>
                <a:latin typeface="Liberation Serif" panose="02020603050405020304" pitchFamily="18" charset="0"/>
                <a:ea typeface="Calibri" panose="020F0502020204030204" pitchFamily="34" charset="0"/>
                <a:cs typeface="Times New Roman" panose="02020603050405020304" pitchFamily="18" charset="0"/>
              </a:rPr>
              <a:t>десяти рабочих дней</a:t>
            </a:r>
            <a:r>
              <a:rPr lang="ru-RU" sz="2400" b="1" i="1" dirty="0">
                <a:solidFill>
                  <a:schemeClr val="bg1"/>
                </a:solidFill>
                <a:latin typeface="Liberation Serif" panose="02020603050405020304" pitchFamily="18" charset="0"/>
                <a:ea typeface="Calibri" panose="020F0502020204030204" pitchFamily="34" charset="0"/>
                <a:cs typeface="Times New Roman" panose="02020603050405020304" pitchFamily="18" charset="0"/>
              </a:rPr>
              <a:t> </a:t>
            </a:r>
            <a:r>
              <a:rPr lang="ru-RU" sz="2400" b="1" i="1" dirty="0" smtClean="0">
                <a:solidFill>
                  <a:srgbClr val="0070C0"/>
                </a:solidFill>
                <a:latin typeface="Liberation Serif" panose="02020603050405020304" pitchFamily="18" charset="0"/>
                <a:ea typeface="Calibri" panose="020F0502020204030204" pitchFamily="34" charset="0"/>
                <a:cs typeface="Times New Roman" panose="02020603050405020304" pitchFamily="18" charset="0"/>
              </a:rPr>
              <a:t>30 дней </a:t>
            </a:r>
            <a:r>
              <a:rPr lang="ru-RU" sz="2400" b="1" i="1" dirty="0">
                <a:solidFill>
                  <a:schemeClr val="bg1"/>
                </a:solidFill>
                <a:latin typeface="Liberation Serif" panose="02020603050405020304" pitchFamily="18" charset="0"/>
                <a:ea typeface="Calibri" panose="020F0502020204030204" pitchFamily="34" charset="0"/>
                <a:cs typeface="Times New Roman" panose="02020603050405020304" pitchFamily="18" charset="0"/>
              </a:rPr>
              <a:t>со дня надлежащего исполнения поставщиком (подрядчиком, исполнителем) всех обязательств по </a:t>
            </a:r>
            <a:r>
              <a:rPr lang="ru-RU" sz="2400" b="1" i="1" dirty="0" smtClean="0">
                <a:solidFill>
                  <a:schemeClr val="bg1"/>
                </a:solidFill>
                <a:latin typeface="Liberation Serif" panose="02020603050405020304" pitchFamily="18" charset="0"/>
                <a:ea typeface="Calibri" panose="020F0502020204030204" pitchFamily="34" charset="0"/>
                <a:cs typeface="Times New Roman" panose="02020603050405020304" pitchFamily="18" charset="0"/>
              </a:rPr>
              <a:t>договору (гарантийных обязательств);</a:t>
            </a:r>
            <a:endParaRPr lang="ru-RU" sz="2400" b="1" dirty="0">
              <a:solidFill>
                <a:schemeClr val="bg1"/>
              </a:solidFill>
              <a:effectLst/>
              <a:latin typeface="Liberation Serif"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687640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Официальный сайт Департамент государственных закупок Свердловской област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26156"/>
            <a:ext cx="926047" cy="679102"/>
          </a:xfrm>
          <a:prstGeom prst="rect">
            <a:avLst/>
          </a:prstGeom>
          <a:noFill/>
          <a:extLst>
            <a:ext uri="{909E8E84-426E-40DD-AFC4-6F175D3DCCD1}">
              <a14:hiddenFill xmlns:a14="http://schemas.microsoft.com/office/drawing/2010/main">
                <a:solidFill>
                  <a:srgbClr val="FFFFFF"/>
                </a:solidFill>
              </a14:hiddenFill>
            </a:ext>
          </a:extLst>
        </p:spPr>
      </p:pic>
      <p:cxnSp>
        <p:nvCxnSpPr>
          <p:cNvPr id="14" name="Прямая соединительная линия 13"/>
          <p:cNvCxnSpPr/>
          <p:nvPr/>
        </p:nvCxnSpPr>
        <p:spPr>
          <a:xfrm>
            <a:off x="395536" y="764704"/>
            <a:ext cx="8568952" cy="0"/>
          </a:xfrm>
          <a:prstGeom prst="line">
            <a:avLst/>
          </a:prstGeom>
          <a:ln w="25400" cmpd="dbl">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5" name="Прямоугольник 14"/>
          <p:cNvSpPr/>
          <p:nvPr/>
        </p:nvSpPr>
        <p:spPr>
          <a:xfrm>
            <a:off x="1691680" y="93140"/>
            <a:ext cx="7128792" cy="492443"/>
          </a:xfrm>
          <a:prstGeom prst="rect">
            <a:avLst/>
          </a:prstGeom>
        </p:spPr>
        <p:txBody>
          <a:bodyPr wrap="square">
            <a:spAutoFit/>
          </a:bodyPr>
          <a:lstStyle/>
          <a:p>
            <a:pPr marL="38100"/>
            <a:r>
              <a:rPr lang="ru-RU" sz="2600" b="1" dirty="0">
                <a:latin typeface="Liberation Serif" panose="02020603050405020304" pitchFamily="18" charset="0"/>
                <a:ea typeface="Liberation Serif" panose="02020603050405020304" pitchFamily="18" charset="0"/>
                <a:cs typeface="Liberation Serif" panose="02020603050405020304" pitchFamily="18" charset="0"/>
              </a:rPr>
              <a:t>Приказ Департамента от 02.11.2020 № 248-ОД</a:t>
            </a:r>
          </a:p>
        </p:txBody>
      </p:sp>
      <p:sp>
        <p:nvSpPr>
          <p:cNvPr id="2" name="Прямоугольник 1"/>
          <p:cNvSpPr/>
          <p:nvPr/>
        </p:nvSpPr>
        <p:spPr>
          <a:xfrm>
            <a:off x="251520" y="830282"/>
            <a:ext cx="8712968" cy="5932393"/>
          </a:xfrm>
          <a:prstGeom prst="rect">
            <a:avLst/>
          </a:prstGeom>
        </p:spPr>
        <p:txBody>
          <a:bodyPr wrap="square">
            <a:spAutoFit/>
          </a:bodyPr>
          <a:lstStyle/>
          <a:p>
            <a:pPr indent="449580" algn="just">
              <a:spcAft>
                <a:spcPts val="0"/>
              </a:spcAft>
            </a:pPr>
            <a:r>
              <a:rPr lang="ru-RU" sz="2000" b="1" i="1" dirty="0" smtClean="0">
                <a:solidFill>
                  <a:srgbClr val="C00000"/>
                </a:solidFill>
                <a:latin typeface="Liberation Serif" panose="02020603050405020304" pitchFamily="18" charset="0"/>
                <a:ea typeface="Calibri" panose="020F0502020204030204" pitchFamily="34" charset="0"/>
                <a:cs typeface="Liberation Serif" panose="02020603050405020304" pitchFamily="18" charset="0"/>
              </a:rPr>
              <a:t>Пункт 55 Типового положения </a:t>
            </a:r>
            <a:r>
              <a:rPr lang="ru-RU" sz="1600" b="1" i="1" dirty="0" smtClean="0">
                <a:solidFill>
                  <a:srgbClr val="C00000"/>
                </a:solidFill>
                <a:latin typeface="Liberation Serif" panose="02020603050405020304" pitchFamily="18" charset="0"/>
                <a:ea typeface="Calibri" panose="020F0502020204030204" pitchFamily="34" charset="0"/>
                <a:cs typeface="Liberation Serif" panose="02020603050405020304" pitchFamily="18" charset="0"/>
              </a:rPr>
              <a:t>(п. 5.2 ст. </a:t>
            </a:r>
            <a:r>
              <a:rPr lang="ru-RU" sz="1600" b="1" i="1" dirty="0">
                <a:solidFill>
                  <a:srgbClr val="C00000"/>
                </a:solidFill>
                <a:latin typeface="Liberation Serif" panose="02020603050405020304" pitchFamily="18" charset="0"/>
                <a:ea typeface="Calibri" panose="020F0502020204030204" pitchFamily="34" charset="0"/>
                <a:cs typeface="Liberation Serif" panose="02020603050405020304" pitchFamily="18" charset="0"/>
              </a:rPr>
              <a:t>3 Федерального закона </a:t>
            </a:r>
            <a:r>
              <a:rPr lang="ru-RU" sz="1600" b="1" i="1" dirty="0" smtClean="0">
                <a:solidFill>
                  <a:srgbClr val="C00000"/>
                </a:solidFill>
                <a:latin typeface="Liberation Serif" panose="02020603050405020304" pitchFamily="18" charset="0"/>
                <a:ea typeface="Calibri" panose="020F0502020204030204" pitchFamily="34" charset="0"/>
                <a:cs typeface="Liberation Serif" panose="02020603050405020304" pitchFamily="18" charset="0"/>
              </a:rPr>
              <a:t/>
            </a:r>
            <a:br>
              <a:rPr lang="ru-RU" sz="1600" b="1" i="1" dirty="0" smtClean="0">
                <a:solidFill>
                  <a:srgbClr val="C00000"/>
                </a:solidFill>
                <a:latin typeface="Liberation Serif" panose="02020603050405020304" pitchFamily="18" charset="0"/>
                <a:ea typeface="Calibri" panose="020F0502020204030204" pitchFamily="34" charset="0"/>
                <a:cs typeface="Liberation Serif" panose="02020603050405020304" pitchFamily="18" charset="0"/>
              </a:rPr>
            </a:br>
            <a:r>
              <a:rPr lang="ru-RU" sz="1600" b="1" i="1" dirty="0" smtClean="0">
                <a:solidFill>
                  <a:srgbClr val="C00000"/>
                </a:solidFill>
                <a:latin typeface="Liberation Serif" panose="02020603050405020304" pitchFamily="18" charset="0"/>
                <a:ea typeface="Calibri" panose="020F0502020204030204" pitchFamily="34" charset="0"/>
                <a:cs typeface="Liberation Serif" panose="02020603050405020304" pitchFamily="18" charset="0"/>
              </a:rPr>
              <a:t>от </a:t>
            </a:r>
            <a:r>
              <a:rPr lang="ru-RU" sz="1600" b="1" i="1" dirty="0">
                <a:solidFill>
                  <a:srgbClr val="C00000"/>
                </a:solidFill>
                <a:latin typeface="Liberation Serif" panose="02020603050405020304" pitchFamily="18" charset="0"/>
                <a:ea typeface="Calibri" panose="020F0502020204030204" pitchFamily="34" charset="0"/>
                <a:cs typeface="Liberation Serif" panose="02020603050405020304" pitchFamily="18" charset="0"/>
              </a:rPr>
              <a:t>18 июля 2011 года № 223-ФЗ )</a:t>
            </a:r>
            <a:r>
              <a:rPr lang="ru-RU" sz="2000" b="1" i="1" dirty="0">
                <a:solidFill>
                  <a:srgbClr val="C00000"/>
                </a:solidFill>
                <a:latin typeface="Liberation Serif" panose="02020603050405020304" pitchFamily="18" charset="0"/>
                <a:ea typeface="Calibri" panose="020F0502020204030204" pitchFamily="34" charset="0"/>
                <a:cs typeface="Liberation Serif" panose="02020603050405020304" pitchFamily="18" charset="0"/>
              </a:rPr>
              <a:t>:</a:t>
            </a:r>
            <a:endParaRPr lang="ru-RU" sz="2000" b="1" i="1" dirty="0" smtClean="0">
              <a:solidFill>
                <a:srgbClr val="C00000"/>
              </a:solidFill>
              <a:latin typeface="Liberation Serif" panose="02020603050405020304" pitchFamily="18" charset="0"/>
              <a:ea typeface="Calibri" panose="020F0502020204030204" pitchFamily="34" charset="0"/>
              <a:cs typeface="Liberation Serif" panose="02020603050405020304" pitchFamily="18" charset="0"/>
            </a:endParaRPr>
          </a:p>
          <a:p>
            <a:pPr indent="449580" algn="just">
              <a:spcAft>
                <a:spcPts val="0"/>
              </a:spcAft>
            </a:pPr>
            <a:endParaRPr lang="ru-RU" sz="900" b="1" dirty="0">
              <a:solidFill>
                <a:srgbClr val="C00000"/>
              </a:solidFill>
              <a:latin typeface="Liberation Serif" panose="02020603050405020304" pitchFamily="18" charset="0"/>
              <a:ea typeface="Calibri" panose="020F0502020204030204" pitchFamily="34" charset="0"/>
              <a:cs typeface="Times New Roman" panose="02020603050405020304" pitchFamily="18" charset="0"/>
            </a:endParaRPr>
          </a:p>
          <a:p>
            <a:pPr indent="450215" algn="just"/>
            <a:r>
              <a:rPr lang="ru-RU" sz="2000" b="1" i="1" dirty="0">
                <a:solidFill>
                  <a:schemeClr val="bg1"/>
                </a:solidFill>
                <a:latin typeface="Liberation Serif" panose="02020603050405020304" pitchFamily="18" charset="0"/>
              </a:rPr>
              <a:t>При осуществлении закупки товара, в том числе поставляемого заказчику при выполнении закупаемых работ, оказании закупаемых услуг, в договор при его заключении включается информация о стране происхождения товара.</a:t>
            </a:r>
          </a:p>
          <a:p>
            <a:pPr indent="450215" algn="just">
              <a:spcAft>
                <a:spcPts val="0"/>
              </a:spcAft>
            </a:pPr>
            <a:endParaRPr lang="ru-RU" sz="2000" b="1" i="1" dirty="0">
              <a:solidFill>
                <a:schemeClr val="bg1"/>
              </a:solidFill>
              <a:effectLst/>
              <a:latin typeface="Liberation Serif" panose="02020603050405020304" pitchFamily="18" charset="0"/>
              <a:ea typeface="Calibri" panose="020F0502020204030204" pitchFamily="34" charset="0"/>
              <a:cs typeface="Times New Roman" panose="02020603050405020304" pitchFamily="18" charset="0"/>
            </a:endParaRPr>
          </a:p>
          <a:p>
            <a:pPr indent="450215" algn="just">
              <a:spcAft>
                <a:spcPts val="0"/>
              </a:spcAft>
            </a:pPr>
            <a:r>
              <a:rPr lang="ru-RU" sz="2000" b="1" i="1" dirty="0" smtClean="0">
                <a:solidFill>
                  <a:srgbClr val="C00000"/>
                </a:solidFill>
                <a:latin typeface="Liberation Serif" panose="02020603050405020304" pitchFamily="18" charset="0"/>
                <a:ea typeface="Calibri" panose="020F0502020204030204" pitchFamily="34" charset="0"/>
                <a:cs typeface="Times New Roman" panose="02020603050405020304" pitchFamily="18" charset="0"/>
              </a:rPr>
              <a:t>Пункт 76 Типового </a:t>
            </a:r>
            <a:r>
              <a:rPr lang="ru-RU" sz="2000" b="1" i="1" dirty="0">
                <a:solidFill>
                  <a:srgbClr val="C00000"/>
                </a:solidFill>
                <a:latin typeface="Liberation Serif" panose="02020603050405020304" pitchFamily="18" charset="0"/>
                <a:ea typeface="Calibri" panose="020F0502020204030204" pitchFamily="34" charset="0"/>
                <a:cs typeface="Times New Roman" panose="02020603050405020304" pitchFamily="18" charset="0"/>
              </a:rPr>
              <a:t>положения:</a:t>
            </a:r>
          </a:p>
          <a:p>
            <a:pPr indent="450215" algn="just">
              <a:spcAft>
                <a:spcPts val="0"/>
              </a:spcAft>
            </a:pPr>
            <a:endParaRPr lang="ru-RU" sz="1050" b="1" i="1" dirty="0" smtClean="0">
              <a:solidFill>
                <a:schemeClr val="bg1"/>
              </a:solidFill>
              <a:latin typeface="Liberation Serif" panose="02020603050405020304" pitchFamily="18" charset="0"/>
              <a:ea typeface="Calibri" panose="020F0502020204030204" pitchFamily="34" charset="0"/>
              <a:cs typeface="Times New Roman" panose="02020603050405020304" pitchFamily="18" charset="0"/>
            </a:endParaRPr>
          </a:p>
          <a:p>
            <a:pPr indent="450215" algn="just">
              <a:spcAft>
                <a:spcPts val="0"/>
              </a:spcAft>
            </a:pPr>
            <a:r>
              <a:rPr lang="ru-RU" sz="2000" b="1" i="1" dirty="0" smtClean="0">
                <a:solidFill>
                  <a:schemeClr val="bg1"/>
                </a:solidFill>
                <a:latin typeface="Liberation Serif" panose="02020603050405020304" pitchFamily="18" charset="0"/>
                <a:ea typeface="Calibri" panose="020F0502020204030204" pitchFamily="34" charset="0"/>
                <a:cs typeface="Times New Roman" panose="02020603050405020304" pitchFamily="18" charset="0"/>
              </a:rPr>
              <a:t>Основанием для отклонения заявки участника закупки является также наличие такого участника закупки в РНП, предусмотренном Федеральным законом от </a:t>
            </a:r>
            <a:r>
              <a:rPr lang="ru-RU" sz="2000" b="1" i="1" dirty="0">
                <a:solidFill>
                  <a:schemeClr val="bg1"/>
                </a:solidFill>
                <a:latin typeface="Liberation Serif" panose="02020603050405020304" pitchFamily="18" charset="0"/>
                <a:ea typeface="Calibri" panose="020F0502020204030204" pitchFamily="34" charset="0"/>
                <a:cs typeface="Times New Roman" panose="02020603050405020304" pitchFamily="18" charset="0"/>
              </a:rPr>
              <a:t>18 июля 2011 года № </a:t>
            </a:r>
            <a:r>
              <a:rPr lang="ru-RU" sz="2000" b="1" i="1" dirty="0" smtClean="0">
                <a:solidFill>
                  <a:schemeClr val="bg1"/>
                </a:solidFill>
                <a:latin typeface="Liberation Serif" panose="02020603050405020304" pitchFamily="18" charset="0"/>
                <a:ea typeface="Calibri" panose="020F0502020204030204" pitchFamily="34" charset="0"/>
                <a:cs typeface="Times New Roman" panose="02020603050405020304" pitchFamily="18" charset="0"/>
              </a:rPr>
              <a:t>223-ФЗ</a:t>
            </a:r>
            <a:r>
              <a:rPr lang="ru-RU" sz="2000" b="1" i="1" dirty="0">
                <a:solidFill>
                  <a:schemeClr val="bg1"/>
                </a:solidFill>
                <a:latin typeface="Liberation Serif" panose="02020603050405020304" pitchFamily="18" charset="0"/>
                <a:ea typeface="Calibri" panose="020F0502020204030204" pitchFamily="34" charset="0"/>
                <a:cs typeface="Times New Roman" panose="02020603050405020304" pitchFamily="18" charset="0"/>
              </a:rPr>
              <a:t>, Федеральным законом от 5 апреля 2013 года </a:t>
            </a:r>
            <a:r>
              <a:rPr lang="ru-RU" sz="2000" b="1" i="1" dirty="0" smtClean="0">
                <a:solidFill>
                  <a:schemeClr val="bg1"/>
                </a:solidFill>
                <a:latin typeface="Liberation Serif" panose="02020603050405020304" pitchFamily="18" charset="0"/>
                <a:ea typeface="Calibri" panose="020F0502020204030204" pitchFamily="34" charset="0"/>
                <a:cs typeface="Times New Roman" panose="02020603050405020304" pitchFamily="18" charset="0"/>
              </a:rPr>
              <a:t>№ 44-ФЗ, при установлении соответствующего требования в документации о закупке или извещении о </a:t>
            </a:r>
            <a:r>
              <a:rPr lang="ru-RU" sz="2000" b="1" i="1" dirty="0">
                <a:solidFill>
                  <a:schemeClr val="bg1"/>
                </a:solidFill>
                <a:latin typeface="Liberation Serif" panose="02020603050405020304" pitchFamily="18" charset="0"/>
                <a:ea typeface="Calibri" panose="020F0502020204030204" pitchFamily="34" charset="0"/>
                <a:cs typeface="Times New Roman" panose="02020603050405020304" pitchFamily="18" charset="0"/>
              </a:rPr>
              <a:t>проведении </a:t>
            </a:r>
            <a:r>
              <a:rPr lang="ru-RU" sz="2000" b="1" i="1" dirty="0" smtClean="0">
                <a:solidFill>
                  <a:schemeClr val="bg1"/>
                </a:solidFill>
                <a:latin typeface="Liberation Serif" panose="02020603050405020304" pitchFamily="18" charset="0"/>
                <a:ea typeface="Calibri" panose="020F0502020204030204" pitchFamily="34" charset="0"/>
                <a:cs typeface="Times New Roman" panose="02020603050405020304" pitchFamily="18" charset="0"/>
              </a:rPr>
              <a:t>ЗК либо </a:t>
            </a:r>
            <a:r>
              <a:rPr lang="ru-RU" sz="2000" b="1" i="1" dirty="0">
                <a:solidFill>
                  <a:schemeClr val="bg1"/>
                </a:solidFill>
                <a:latin typeface="Liberation Serif" panose="02020603050405020304" pitchFamily="18" charset="0"/>
                <a:ea typeface="Calibri" panose="020F0502020204030204" pitchFamily="34" charset="0"/>
                <a:cs typeface="Times New Roman" panose="02020603050405020304" pitchFamily="18" charset="0"/>
              </a:rPr>
              <a:t>предоставление недостоверных сведений </a:t>
            </a:r>
            <a:r>
              <a:rPr lang="ru-RU" sz="2000" b="1" i="1" dirty="0" smtClean="0">
                <a:solidFill>
                  <a:schemeClr val="bg1"/>
                </a:solidFill>
                <a:latin typeface="Liberation Serif" panose="02020603050405020304" pitchFamily="18" charset="0"/>
                <a:ea typeface="Calibri" panose="020F0502020204030204" pitchFamily="34" charset="0"/>
                <a:cs typeface="Times New Roman" panose="02020603050405020304" pitchFamily="18" charset="0"/>
              </a:rPr>
              <a:t>в </a:t>
            </a:r>
            <a:r>
              <a:rPr lang="ru-RU" sz="2000" b="1" i="1" dirty="0">
                <a:solidFill>
                  <a:schemeClr val="bg1"/>
                </a:solidFill>
                <a:latin typeface="Liberation Serif" panose="02020603050405020304" pitchFamily="18" charset="0"/>
                <a:ea typeface="Calibri" panose="020F0502020204030204" pitchFamily="34" charset="0"/>
                <a:cs typeface="Times New Roman" panose="02020603050405020304" pitchFamily="18" charset="0"/>
              </a:rPr>
              <a:t>отношении своего соответствия </a:t>
            </a:r>
            <a:r>
              <a:rPr lang="ru-RU" sz="2000" b="1" i="1" dirty="0" smtClean="0">
                <a:solidFill>
                  <a:schemeClr val="bg1"/>
                </a:solidFill>
                <a:latin typeface="Liberation Serif" panose="02020603050405020304" pitchFamily="18" charset="0"/>
                <a:ea typeface="Calibri" panose="020F0502020204030204" pitchFamily="34" charset="0"/>
                <a:cs typeface="Times New Roman" panose="02020603050405020304" pitchFamily="18" charset="0"/>
              </a:rPr>
              <a:t>данным требованиям + состав документов, входящих в заявку участника</a:t>
            </a:r>
            <a:r>
              <a:rPr lang="ru-RU" sz="2000" b="1" i="1" dirty="0">
                <a:solidFill>
                  <a:schemeClr val="bg1"/>
                </a:solidFill>
                <a:latin typeface="Liberation Serif" panose="02020603050405020304" pitchFamily="18" charset="0"/>
                <a:ea typeface="Calibri" panose="020F0502020204030204" pitchFamily="34" charset="0"/>
                <a:cs typeface="Times New Roman" panose="02020603050405020304" pitchFamily="18" charset="0"/>
              </a:rPr>
              <a:t>, дополнен </a:t>
            </a:r>
            <a:r>
              <a:rPr lang="ru-RU" sz="2000" b="1" i="1" dirty="0" smtClean="0">
                <a:solidFill>
                  <a:schemeClr val="bg1"/>
                </a:solidFill>
                <a:latin typeface="Liberation Serif" panose="02020603050405020304" pitchFamily="18" charset="0"/>
                <a:ea typeface="Calibri" panose="020F0502020204030204" pitchFamily="34" charset="0"/>
                <a:cs typeface="Times New Roman" panose="02020603050405020304" pitchFamily="18" charset="0"/>
              </a:rPr>
              <a:t>декларацией </a:t>
            </a:r>
            <a:r>
              <a:rPr lang="ru-RU" sz="2000" b="1" i="1" dirty="0">
                <a:solidFill>
                  <a:schemeClr val="bg1"/>
                </a:solidFill>
                <a:latin typeface="Liberation Serif" panose="02020603050405020304" pitchFamily="18" charset="0"/>
                <a:ea typeface="Calibri" panose="020F0502020204030204" pitchFamily="34" charset="0"/>
                <a:cs typeface="Times New Roman" panose="02020603050405020304" pitchFamily="18" charset="0"/>
              </a:rPr>
              <a:t>о соответствии участников закупки </a:t>
            </a:r>
            <a:r>
              <a:rPr lang="ru-RU" sz="2000" b="1" i="1" dirty="0" smtClean="0">
                <a:solidFill>
                  <a:schemeClr val="bg1"/>
                </a:solidFill>
                <a:latin typeface="Liberation Serif" panose="02020603050405020304" pitchFamily="18" charset="0"/>
                <a:ea typeface="Calibri" panose="020F0502020204030204" pitchFamily="34" charset="0"/>
                <a:cs typeface="Times New Roman" panose="02020603050405020304" pitchFamily="18" charset="0"/>
              </a:rPr>
              <a:t>указанным требованиям.</a:t>
            </a:r>
            <a:endParaRPr lang="ru-RU" sz="2000" b="1" i="1" dirty="0">
              <a:solidFill>
                <a:schemeClr val="bg1"/>
              </a:solidFill>
              <a:latin typeface="Liberation Serif" panose="02020603050405020304" pitchFamily="18" charset="0"/>
              <a:ea typeface="Calibri" panose="020F0502020204030204" pitchFamily="34" charset="0"/>
              <a:cs typeface="Times New Roman" panose="02020603050405020304" pitchFamily="18" charset="0"/>
            </a:endParaRPr>
          </a:p>
          <a:p>
            <a:pPr indent="450215" algn="just">
              <a:spcAft>
                <a:spcPts val="0"/>
              </a:spcAft>
            </a:pPr>
            <a:endParaRPr lang="ru-RU" sz="2000" b="1" dirty="0">
              <a:solidFill>
                <a:schemeClr val="bg1"/>
              </a:solidFill>
              <a:effectLst/>
              <a:latin typeface="Liberation Serif"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311103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Официальный сайт Департамент государственных закупок Свердловской област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26156"/>
            <a:ext cx="926047" cy="679102"/>
          </a:xfrm>
          <a:prstGeom prst="rect">
            <a:avLst/>
          </a:prstGeom>
          <a:noFill/>
          <a:extLst>
            <a:ext uri="{909E8E84-426E-40DD-AFC4-6F175D3DCCD1}">
              <a14:hiddenFill xmlns:a14="http://schemas.microsoft.com/office/drawing/2010/main">
                <a:solidFill>
                  <a:srgbClr val="FFFFFF"/>
                </a:solidFill>
              </a14:hiddenFill>
            </a:ext>
          </a:extLst>
        </p:spPr>
      </p:pic>
      <p:cxnSp>
        <p:nvCxnSpPr>
          <p:cNvPr id="14" name="Прямая соединительная линия 13"/>
          <p:cNvCxnSpPr/>
          <p:nvPr/>
        </p:nvCxnSpPr>
        <p:spPr>
          <a:xfrm>
            <a:off x="395536" y="764704"/>
            <a:ext cx="8568952" cy="0"/>
          </a:xfrm>
          <a:prstGeom prst="line">
            <a:avLst/>
          </a:prstGeom>
          <a:ln w="25400" cmpd="dbl">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5" name="Прямоугольник 14"/>
          <p:cNvSpPr/>
          <p:nvPr/>
        </p:nvSpPr>
        <p:spPr>
          <a:xfrm>
            <a:off x="1691680" y="93140"/>
            <a:ext cx="7128792" cy="492443"/>
          </a:xfrm>
          <a:prstGeom prst="rect">
            <a:avLst/>
          </a:prstGeom>
        </p:spPr>
        <p:txBody>
          <a:bodyPr wrap="square">
            <a:spAutoFit/>
          </a:bodyPr>
          <a:lstStyle/>
          <a:p>
            <a:pPr marL="38100"/>
            <a:r>
              <a:rPr lang="ru-RU" sz="2600" b="1" dirty="0">
                <a:latin typeface="Liberation Serif" panose="02020603050405020304" pitchFamily="18" charset="0"/>
                <a:ea typeface="Liberation Serif" panose="02020603050405020304" pitchFamily="18" charset="0"/>
                <a:cs typeface="Liberation Serif" panose="02020603050405020304" pitchFamily="18" charset="0"/>
              </a:rPr>
              <a:t>Приказ Департамента от 02.11.2020 № 248-ОД</a:t>
            </a:r>
          </a:p>
        </p:txBody>
      </p:sp>
      <p:sp>
        <p:nvSpPr>
          <p:cNvPr id="2" name="Прямоугольник 1"/>
          <p:cNvSpPr/>
          <p:nvPr/>
        </p:nvSpPr>
        <p:spPr>
          <a:xfrm>
            <a:off x="251520" y="830282"/>
            <a:ext cx="8712968" cy="5543056"/>
          </a:xfrm>
          <a:prstGeom prst="rect">
            <a:avLst/>
          </a:prstGeom>
        </p:spPr>
        <p:txBody>
          <a:bodyPr wrap="square">
            <a:spAutoFit/>
          </a:bodyPr>
          <a:lstStyle/>
          <a:p>
            <a:pPr indent="449580" algn="just">
              <a:lnSpc>
                <a:spcPct val="115000"/>
              </a:lnSpc>
              <a:spcAft>
                <a:spcPts val="0"/>
              </a:spcAft>
            </a:pPr>
            <a:r>
              <a:rPr lang="ru-RU" sz="2000" b="1" i="1" dirty="0">
                <a:solidFill>
                  <a:srgbClr val="C00000"/>
                </a:solidFill>
                <a:latin typeface="Liberation Serif" panose="02020603050405020304" pitchFamily="18" charset="0"/>
                <a:ea typeface="Calibri" panose="020F0502020204030204" pitchFamily="34" charset="0"/>
                <a:cs typeface="Liberation Serif" panose="02020603050405020304" pitchFamily="18" charset="0"/>
              </a:rPr>
              <a:t>Вступает в силу с 01.01.2021</a:t>
            </a:r>
            <a:r>
              <a:rPr lang="ru-RU" sz="2000" b="1" i="1" dirty="0" smtClean="0">
                <a:solidFill>
                  <a:srgbClr val="C00000"/>
                </a:solidFill>
                <a:latin typeface="Liberation Serif" panose="02020603050405020304" pitchFamily="18" charset="0"/>
                <a:ea typeface="Calibri" panose="020F0502020204030204" pitchFamily="34" charset="0"/>
                <a:cs typeface="Liberation Serif" panose="02020603050405020304" pitchFamily="18" charset="0"/>
              </a:rPr>
              <a:t>: подпункт 18 пункта 2 Типового положения:</a:t>
            </a:r>
          </a:p>
          <a:p>
            <a:pPr indent="449580" algn="just">
              <a:lnSpc>
                <a:spcPct val="115000"/>
              </a:lnSpc>
              <a:spcAft>
                <a:spcPts val="0"/>
              </a:spcAft>
            </a:pPr>
            <a:endParaRPr lang="ru-RU" sz="1600" b="1" dirty="0">
              <a:solidFill>
                <a:srgbClr val="C00000"/>
              </a:solidFill>
              <a:latin typeface="Liberation Serif" panose="02020603050405020304" pitchFamily="18" charset="0"/>
              <a:ea typeface="Calibri" panose="020F0502020204030204" pitchFamily="34" charset="0"/>
              <a:cs typeface="Times New Roman" panose="02020603050405020304" pitchFamily="18" charset="0"/>
            </a:endParaRPr>
          </a:p>
          <a:p>
            <a:pPr indent="450215" algn="just">
              <a:lnSpc>
                <a:spcPct val="115000"/>
              </a:lnSpc>
              <a:spcAft>
                <a:spcPts val="0"/>
              </a:spcAft>
            </a:pPr>
            <a:r>
              <a:rPr lang="ru-RU" b="1" i="1" dirty="0">
                <a:solidFill>
                  <a:schemeClr val="bg1"/>
                </a:solidFill>
                <a:latin typeface="Liberation Serif" panose="02020603050405020304" pitchFamily="18" charset="0"/>
                <a:ea typeface="Times New Roman" panose="02020603050405020304" pitchFamily="18" charset="0"/>
                <a:cs typeface="Liberation Serif" panose="02020603050405020304" pitchFamily="18" charset="0"/>
              </a:rPr>
              <a:t>18) совокупный годовой объем закупок – утвержденный на соответствующий финансовый год общий объем финансового обеспечения для осуществления заказчиком закупок, в том числе для оплаты договоров, заключенных до начала указанного финансового года и подлежащих оплате в указанном финансовом году</a:t>
            </a:r>
            <a:r>
              <a:rPr lang="ru-RU" b="1" i="1" dirty="0" smtClean="0">
                <a:solidFill>
                  <a:schemeClr val="bg1"/>
                </a:solidFill>
                <a:latin typeface="Liberation Serif" panose="02020603050405020304" pitchFamily="18" charset="0"/>
                <a:ea typeface="Times New Roman" panose="02020603050405020304" pitchFamily="18" charset="0"/>
                <a:cs typeface="Liberation Serif" panose="02020603050405020304" pitchFamily="18" charset="0"/>
              </a:rPr>
              <a:t>.</a:t>
            </a:r>
          </a:p>
          <a:p>
            <a:pPr indent="450215" algn="just">
              <a:lnSpc>
                <a:spcPct val="115000"/>
              </a:lnSpc>
              <a:spcAft>
                <a:spcPts val="0"/>
              </a:spcAft>
            </a:pPr>
            <a:endParaRPr lang="ru-RU" sz="1400" b="1" i="1" dirty="0">
              <a:solidFill>
                <a:schemeClr val="bg1"/>
              </a:solidFill>
              <a:effectLst/>
              <a:latin typeface="Liberation Serif" panose="02020603050405020304" pitchFamily="18" charset="0"/>
              <a:ea typeface="Calibri" panose="020F0502020204030204" pitchFamily="34" charset="0"/>
              <a:cs typeface="Times New Roman" panose="02020603050405020304" pitchFamily="18" charset="0"/>
            </a:endParaRPr>
          </a:p>
          <a:p>
            <a:pPr indent="450215" algn="just">
              <a:lnSpc>
                <a:spcPct val="115000"/>
              </a:lnSpc>
              <a:spcAft>
                <a:spcPts val="0"/>
              </a:spcAft>
            </a:pPr>
            <a:r>
              <a:rPr lang="ru-RU" sz="2000" b="1" i="1" dirty="0">
                <a:solidFill>
                  <a:srgbClr val="C00000"/>
                </a:solidFill>
                <a:latin typeface="Liberation Serif" panose="02020603050405020304" pitchFamily="18" charset="0"/>
                <a:ea typeface="Calibri" panose="020F0502020204030204" pitchFamily="34" charset="0"/>
                <a:cs typeface="Times New Roman" panose="02020603050405020304" pitchFamily="18" charset="0"/>
              </a:rPr>
              <a:t>Вступает в силу с 01.01.2021: подпункт </a:t>
            </a:r>
            <a:r>
              <a:rPr lang="ru-RU" sz="2000" b="1" i="1" dirty="0" smtClean="0">
                <a:solidFill>
                  <a:srgbClr val="C00000"/>
                </a:solidFill>
                <a:latin typeface="Liberation Serif" panose="02020603050405020304" pitchFamily="18" charset="0"/>
                <a:ea typeface="Calibri" panose="020F0502020204030204" pitchFamily="34" charset="0"/>
                <a:cs typeface="Times New Roman" panose="02020603050405020304" pitchFamily="18" charset="0"/>
              </a:rPr>
              <a:t>42 </a:t>
            </a:r>
            <a:r>
              <a:rPr lang="ru-RU" sz="2000" b="1" i="1" dirty="0">
                <a:solidFill>
                  <a:srgbClr val="C00000"/>
                </a:solidFill>
                <a:latin typeface="Liberation Serif" panose="02020603050405020304" pitchFamily="18" charset="0"/>
                <a:ea typeface="Calibri" panose="020F0502020204030204" pitchFamily="34" charset="0"/>
                <a:cs typeface="Times New Roman" panose="02020603050405020304" pitchFamily="18" charset="0"/>
              </a:rPr>
              <a:t>пункта </a:t>
            </a:r>
            <a:r>
              <a:rPr lang="ru-RU" sz="2000" b="1" i="1" dirty="0" smtClean="0">
                <a:solidFill>
                  <a:srgbClr val="C00000"/>
                </a:solidFill>
                <a:latin typeface="Liberation Serif" panose="02020603050405020304" pitchFamily="18" charset="0"/>
                <a:ea typeface="Calibri" panose="020F0502020204030204" pitchFamily="34" charset="0"/>
                <a:cs typeface="Times New Roman" panose="02020603050405020304" pitchFamily="18" charset="0"/>
              </a:rPr>
              <a:t>111 </a:t>
            </a:r>
            <a:r>
              <a:rPr lang="ru-RU" sz="2000" b="1" i="1" dirty="0">
                <a:solidFill>
                  <a:srgbClr val="C00000"/>
                </a:solidFill>
                <a:latin typeface="Liberation Serif" panose="02020603050405020304" pitchFamily="18" charset="0"/>
                <a:ea typeface="Calibri" panose="020F0502020204030204" pitchFamily="34" charset="0"/>
                <a:cs typeface="Times New Roman" panose="02020603050405020304" pitchFamily="18" charset="0"/>
              </a:rPr>
              <a:t>Типового </a:t>
            </a:r>
            <a:r>
              <a:rPr lang="ru-RU" sz="2000" b="1" i="1" dirty="0" smtClean="0">
                <a:solidFill>
                  <a:srgbClr val="C00000"/>
                </a:solidFill>
                <a:latin typeface="Liberation Serif" panose="02020603050405020304" pitchFamily="18" charset="0"/>
                <a:ea typeface="Calibri" panose="020F0502020204030204" pitchFamily="34" charset="0"/>
                <a:cs typeface="Times New Roman" panose="02020603050405020304" pitchFamily="18" charset="0"/>
              </a:rPr>
              <a:t>положения:</a:t>
            </a:r>
          </a:p>
          <a:p>
            <a:pPr indent="450215" algn="just">
              <a:lnSpc>
                <a:spcPct val="115000"/>
              </a:lnSpc>
              <a:spcAft>
                <a:spcPts val="0"/>
              </a:spcAft>
            </a:pPr>
            <a:endParaRPr lang="ru-RU" b="1" i="1" dirty="0" smtClean="0">
              <a:solidFill>
                <a:schemeClr val="bg1"/>
              </a:solidFill>
              <a:latin typeface="Liberation Serif" panose="02020603050405020304" pitchFamily="18" charset="0"/>
              <a:ea typeface="Calibri" panose="020F0502020204030204" pitchFamily="34" charset="0"/>
              <a:cs typeface="Times New Roman" panose="02020603050405020304" pitchFamily="18" charset="0"/>
            </a:endParaRPr>
          </a:p>
          <a:p>
            <a:pPr indent="450215" algn="just">
              <a:lnSpc>
                <a:spcPct val="115000"/>
              </a:lnSpc>
              <a:spcAft>
                <a:spcPts val="0"/>
              </a:spcAft>
            </a:pPr>
            <a:r>
              <a:rPr lang="ru-RU" b="1" i="1" dirty="0" smtClean="0">
                <a:solidFill>
                  <a:schemeClr val="bg1"/>
                </a:solidFill>
                <a:latin typeface="Liberation Serif" panose="02020603050405020304" pitchFamily="18" charset="0"/>
                <a:ea typeface="Calibri" panose="020F0502020204030204" pitchFamily="34" charset="0"/>
                <a:cs typeface="Times New Roman" panose="02020603050405020304" pitchFamily="18" charset="0"/>
              </a:rPr>
              <a:t>42</a:t>
            </a:r>
            <a:r>
              <a:rPr lang="ru-RU" b="1" i="1" dirty="0">
                <a:solidFill>
                  <a:schemeClr val="bg1"/>
                </a:solidFill>
                <a:latin typeface="Liberation Serif" panose="02020603050405020304" pitchFamily="18" charset="0"/>
                <a:ea typeface="Calibri" panose="020F0502020204030204" pitchFamily="34" charset="0"/>
                <a:cs typeface="Times New Roman" panose="02020603050405020304" pitchFamily="18" charset="0"/>
              </a:rPr>
              <a:t>) осуществляется поставка товаров, выполнение работ, оказание услуг для нужд заказчика на сумму, не превышающую 600 000 рублей. При этом годовой объем закупок, которые заказчик вправе осуществить на основании настоящего пункта, не должен превышать </a:t>
            </a:r>
            <a:r>
              <a:rPr lang="ru-RU" b="1" i="1" dirty="0" smtClean="0">
                <a:solidFill>
                  <a:schemeClr val="bg1"/>
                </a:solidFill>
                <a:latin typeface="Liberation Serif" panose="02020603050405020304" pitchFamily="18" charset="0"/>
                <a:ea typeface="Calibri" panose="020F0502020204030204" pitchFamily="34" charset="0"/>
                <a:cs typeface="Times New Roman" panose="02020603050405020304" pitchFamily="18" charset="0"/>
              </a:rPr>
              <a:t>10% совокупного </a:t>
            </a:r>
            <a:r>
              <a:rPr lang="ru-RU" b="1" i="1" dirty="0">
                <a:solidFill>
                  <a:schemeClr val="bg1"/>
                </a:solidFill>
                <a:latin typeface="Liberation Serif" panose="02020603050405020304" pitchFamily="18" charset="0"/>
                <a:ea typeface="Calibri" panose="020F0502020204030204" pitchFamily="34" charset="0"/>
                <a:cs typeface="Times New Roman" panose="02020603050405020304" pitchFamily="18" charset="0"/>
              </a:rPr>
              <a:t>годового объема закупок заказчика без учета закупок, предусмотренных подпунктами 1 – 4 пункта 111 настоящего положения</a:t>
            </a:r>
            <a:r>
              <a:rPr lang="ru-RU" b="1" i="1" dirty="0" smtClean="0">
                <a:solidFill>
                  <a:schemeClr val="bg1"/>
                </a:solidFill>
                <a:latin typeface="Liberation Serif" panose="02020603050405020304" pitchFamily="18" charset="0"/>
                <a:ea typeface="Calibri" panose="020F0502020204030204" pitchFamily="34" charset="0"/>
                <a:cs typeface="Times New Roman" panose="02020603050405020304" pitchFamily="18" charset="0"/>
              </a:rPr>
              <a:t>;</a:t>
            </a:r>
            <a:endParaRPr lang="ru-RU" sz="1400" b="1" dirty="0">
              <a:solidFill>
                <a:schemeClr val="bg1"/>
              </a:solidFill>
              <a:effectLst/>
              <a:latin typeface="Liberation Serif"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65582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Официальный сайт Департамент государственных закупок Свердловской област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26156"/>
            <a:ext cx="926047" cy="679102"/>
          </a:xfrm>
          <a:prstGeom prst="rect">
            <a:avLst/>
          </a:prstGeom>
          <a:noFill/>
          <a:extLst>
            <a:ext uri="{909E8E84-426E-40DD-AFC4-6F175D3DCCD1}">
              <a14:hiddenFill xmlns:a14="http://schemas.microsoft.com/office/drawing/2010/main">
                <a:solidFill>
                  <a:srgbClr val="FFFFFF"/>
                </a:solidFill>
              </a14:hiddenFill>
            </a:ext>
          </a:extLst>
        </p:spPr>
      </p:pic>
      <p:cxnSp>
        <p:nvCxnSpPr>
          <p:cNvPr id="14" name="Прямая соединительная линия 13"/>
          <p:cNvCxnSpPr/>
          <p:nvPr/>
        </p:nvCxnSpPr>
        <p:spPr>
          <a:xfrm>
            <a:off x="395536" y="764704"/>
            <a:ext cx="8568952" cy="0"/>
          </a:xfrm>
          <a:prstGeom prst="line">
            <a:avLst/>
          </a:prstGeom>
          <a:ln w="25400" cmpd="dbl">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5" name="Прямоугольник 14"/>
          <p:cNvSpPr/>
          <p:nvPr/>
        </p:nvSpPr>
        <p:spPr>
          <a:xfrm>
            <a:off x="1691680" y="93140"/>
            <a:ext cx="7128792" cy="492443"/>
          </a:xfrm>
          <a:prstGeom prst="rect">
            <a:avLst/>
          </a:prstGeom>
        </p:spPr>
        <p:txBody>
          <a:bodyPr wrap="square">
            <a:spAutoFit/>
          </a:bodyPr>
          <a:lstStyle/>
          <a:p>
            <a:pPr marL="38100"/>
            <a:r>
              <a:rPr lang="ru-RU" sz="2600" b="1" dirty="0">
                <a:latin typeface="Liberation Serif" panose="02020603050405020304" pitchFamily="18" charset="0"/>
                <a:ea typeface="Liberation Serif" panose="02020603050405020304" pitchFamily="18" charset="0"/>
                <a:cs typeface="Liberation Serif" panose="02020603050405020304" pitchFamily="18" charset="0"/>
              </a:rPr>
              <a:t>Приказ Департамента от 02.11.2020 № 248-ОД</a:t>
            </a:r>
          </a:p>
        </p:txBody>
      </p:sp>
      <p:sp>
        <p:nvSpPr>
          <p:cNvPr id="7" name="Скругленный прямоугольник 6"/>
          <p:cNvSpPr/>
          <p:nvPr/>
        </p:nvSpPr>
        <p:spPr>
          <a:xfrm>
            <a:off x="179512" y="1514478"/>
            <a:ext cx="3816424" cy="5195899"/>
          </a:xfrm>
          <a:prstGeom prst="roundRect">
            <a:avLst/>
          </a:prstGeom>
          <a:solidFill>
            <a:schemeClr val="tx1">
              <a:lumMod val="75000"/>
            </a:schemeClr>
          </a:solidFill>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rgbClr r="0" g="0" b="0"/>
          </a:fillRef>
          <a:effectRef idx="2">
            <a:schemeClr val="accent1">
              <a:hueOff val="0"/>
              <a:satOff val="0"/>
              <a:lumOff val="0"/>
              <a:alphaOff val="0"/>
            </a:schemeClr>
          </a:effectRef>
          <a:fontRef idx="minor">
            <a:schemeClr val="lt1"/>
          </a:fontRef>
        </p:style>
        <p:txBody>
          <a:bodyPr/>
          <a:lstStyle/>
          <a:p>
            <a:pPr algn="just"/>
            <a:r>
              <a:rPr lang="ru-RU" sz="1400" i="1" dirty="0" smtClean="0">
                <a:solidFill>
                  <a:schemeClr val="bg1"/>
                </a:solidFill>
                <a:latin typeface="Liberation Serif" panose="02020603050405020304" pitchFamily="18" charset="0"/>
              </a:rPr>
              <a:t>41) возникла </a:t>
            </a:r>
            <a:r>
              <a:rPr lang="ru-RU" sz="1400" i="1" dirty="0">
                <a:solidFill>
                  <a:schemeClr val="bg1"/>
                </a:solidFill>
                <a:latin typeface="Liberation Serif" panose="02020603050405020304" pitchFamily="18" charset="0"/>
              </a:rPr>
              <a:t>потребность в определенных товарах, работах, услугах вследствие непреодолимой силы, чрезвычайной ситуации, необходимости безопасной эксплуатации (восстановления) опасных производственных объектов или срочного медицинского вмешательства, в связи с чем применение иных способов осуществления закупок, требующих затрат времени, нецелесообразно.</a:t>
            </a:r>
            <a:endParaRPr lang="ru-RU" sz="1400" dirty="0">
              <a:solidFill>
                <a:schemeClr val="bg1"/>
              </a:solidFill>
              <a:latin typeface="Liberation Serif" panose="02020603050405020304" pitchFamily="18" charset="0"/>
            </a:endParaRPr>
          </a:p>
          <a:p>
            <a:pPr algn="just"/>
            <a:r>
              <a:rPr lang="ru-RU" sz="1400" i="1" dirty="0">
                <a:solidFill>
                  <a:schemeClr val="bg1"/>
                </a:solidFill>
                <a:latin typeface="Liberation Serif" panose="02020603050405020304" pitchFamily="18" charset="0"/>
              </a:rPr>
              <a:t>Заказчик вправе заключить в соответствии с подпунктом 41 пункта 111 настоящего положения договор на поставку товаров, выполнение работ, оказание услуг в количестве, объеме, необходимых для ликвидации последствий непреодолимой силы, чрезвычайной ситуации, безопасной эксплуатации (восстановления) опасных производственных объектов или оказания экстренной (неотложной) медицинской помощи</a:t>
            </a:r>
            <a:endParaRPr lang="ru-RU" sz="1400" dirty="0">
              <a:solidFill>
                <a:schemeClr val="bg1"/>
              </a:solidFill>
              <a:latin typeface="Liberation Serif" panose="02020603050405020304" pitchFamily="18" charset="0"/>
              <a:ea typeface="Liberation Serif" panose="02020603050405020304" pitchFamily="18" charset="0"/>
              <a:cs typeface="Liberation Serif" panose="02020603050405020304" pitchFamily="18" charset="0"/>
            </a:endParaRPr>
          </a:p>
        </p:txBody>
      </p:sp>
      <p:sp>
        <p:nvSpPr>
          <p:cNvPr id="8" name="Скругленный прямоугольник 7"/>
          <p:cNvSpPr/>
          <p:nvPr/>
        </p:nvSpPr>
        <p:spPr>
          <a:xfrm>
            <a:off x="4725728" y="983397"/>
            <a:ext cx="4238760" cy="5726980"/>
          </a:xfrm>
          <a:prstGeom prst="roundRect">
            <a:avLst/>
          </a:prstGeom>
          <a:solidFill>
            <a:schemeClr val="accent4">
              <a:lumMod val="40000"/>
              <a:lumOff val="60000"/>
            </a:schemeClr>
          </a:solidFill>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rgbClr r="0" g="0" b="0"/>
          </a:fillRef>
          <a:effectRef idx="2">
            <a:schemeClr val="accent1">
              <a:hueOff val="0"/>
              <a:satOff val="0"/>
              <a:lumOff val="0"/>
              <a:alphaOff val="0"/>
            </a:schemeClr>
          </a:effectRef>
          <a:fontRef idx="minor">
            <a:schemeClr val="lt1"/>
          </a:fontRef>
        </p:style>
        <p:txBody>
          <a:bodyPr/>
          <a:lstStyle/>
          <a:p>
            <a:pPr indent="450215" algn="just">
              <a:lnSpc>
                <a:spcPct val="115000"/>
              </a:lnSpc>
              <a:spcAft>
                <a:spcPts val="0"/>
              </a:spcAft>
            </a:pPr>
            <a:r>
              <a:rPr lang="ru-RU" sz="1300" b="1" i="1" dirty="0">
                <a:solidFill>
                  <a:schemeClr val="bg1"/>
                </a:solidFill>
                <a:latin typeface="Liberation Serif" panose="02020603050405020304" pitchFamily="18" charset="0"/>
                <a:ea typeface="Times New Roman" panose="02020603050405020304" pitchFamily="18" charset="0"/>
                <a:cs typeface="Liberation Serif" panose="02020603050405020304" pitchFamily="18" charset="0"/>
              </a:rPr>
              <a:t>41) осуществляется закупка товаров, работ, услуг при необходимости оказания медицинской помощи в неотложной или экстренной форме либо вследствие аварии, обстоятельств непреодолимой силы, для предупреждения (при введении режима повышенной готовности функционирования органов управления и сил единой государственной системы предупреждения и ликвидации чрезвычайных ситуаций) и (или) ликвидации чрезвычайной ситуации, для оказания гуманитарной помощи. При этом заказчик вправе осуществить закупку товара, работы, услуги в количестве, объеме, которые необходимы для оказания такой медицинской помощи либо вследствие таких аварии, обстоятельств непреодолимой силы, для предупреждения и (или) ликвидации чрезвычайной ситуации, для оказания гуманитарной помощи, если применение конкурентных способов определения поставщика (подрядчика, исполнителя), требующих затрат времени, нецелесообразно</a:t>
            </a:r>
            <a:r>
              <a:rPr lang="ru-RU" sz="1300" b="1" i="1" dirty="0">
                <a:solidFill>
                  <a:schemeClr val="bg1"/>
                </a:solidFill>
                <a:latin typeface="Liberation Serif" panose="02020603050405020304" pitchFamily="18" charset="0"/>
                <a:ea typeface="Calibri" panose="020F0502020204030204" pitchFamily="34" charset="0"/>
                <a:cs typeface="Times New Roman" panose="02020603050405020304" pitchFamily="18" charset="0"/>
              </a:rPr>
              <a:t>;</a:t>
            </a:r>
            <a:endParaRPr lang="ru-RU" sz="1300" b="1" dirty="0">
              <a:solidFill>
                <a:schemeClr val="bg1"/>
              </a:solidFill>
              <a:latin typeface="Liberation Serif" panose="02020603050405020304" pitchFamily="18" charset="0"/>
              <a:ea typeface="Calibri" panose="020F0502020204030204" pitchFamily="34" charset="0"/>
              <a:cs typeface="Times New Roman" panose="02020603050405020304" pitchFamily="18" charset="0"/>
            </a:endParaRPr>
          </a:p>
        </p:txBody>
      </p:sp>
      <p:cxnSp>
        <p:nvCxnSpPr>
          <p:cNvPr id="11" name="Прямая соединительная линия 10"/>
          <p:cNvCxnSpPr/>
          <p:nvPr/>
        </p:nvCxnSpPr>
        <p:spPr>
          <a:xfrm>
            <a:off x="485172" y="1736163"/>
            <a:ext cx="3096344" cy="4752528"/>
          </a:xfrm>
          <a:prstGeom prst="line">
            <a:avLst/>
          </a:prstGeom>
          <a:ln w="38100">
            <a:solidFill>
              <a:schemeClr val="bg1">
                <a:alpha val="60000"/>
              </a:schemeClr>
            </a:solidFill>
          </a:ln>
        </p:spPr>
        <p:style>
          <a:lnRef idx="1">
            <a:schemeClr val="accent1"/>
          </a:lnRef>
          <a:fillRef idx="0">
            <a:schemeClr val="accent1"/>
          </a:fillRef>
          <a:effectRef idx="0">
            <a:schemeClr val="accent1"/>
          </a:effectRef>
          <a:fontRef idx="minor">
            <a:schemeClr val="tx1"/>
          </a:fontRef>
        </p:style>
      </p:cxnSp>
      <p:cxnSp>
        <p:nvCxnSpPr>
          <p:cNvPr id="16" name="Прямая соединительная линия 15"/>
          <p:cNvCxnSpPr/>
          <p:nvPr/>
        </p:nvCxnSpPr>
        <p:spPr>
          <a:xfrm flipH="1">
            <a:off x="575556" y="1729302"/>
            <a:ext cx="3024336" cy="4752528"/>
          </a:xfrm>
          <a:prstGeom prst="line">
            <a:avLst/>
          </a:prstGeom>
          <a:ln w="38100">
            <a:solidFill>
              <a:schemeClr val="bg1">
                <a:alpha val="60000"/>
              </a:schemeClr>
            </a:solidFill>
          </a:ln>
        </p:spPr>
        <p:style>
          <a:lnRef idx="1">
            <a:schemeClr val="accent1"/>
          </a:lnRef>
          <a:fillRef idx="0">
            <a:schemeClr val="accent1"/>
          </a:fillRef>
          <a:effectRef idx="0">
            <a:schemeClr val="accent1"/>
          </a:effectRef>
          <a:fontRef idx="minor">
            <a:schemeClr val="tx1"/>
          </a:fontRef>
        </p:style>
      </p:cxnSp>
      <p:sp>
        <p:nvSpPr>
          <p:cNvPr id="17" name="Прямоугольник 16"/>
          <p:cNvSpPr/>
          <p:nvPr/>
        </p:nvSpPr>
        <p:spPr>
          <a:xfrm>
            <a:off x="35975" y="736616"/>
            <a:ext cx="4932548" cy="369332"/>
          </a:xfrm>
          <a:prstGeom prst="rect">
            <a:avLst/>
          </a:prstGeom>
        </p:spPr>
        <p:txBody>
          <a:bodyPr wrap="square">
            <a:spAutoFit/>
          </a:bodyPr>
          <a:lstStyle/>
          <a:p>
            <a:pPr algn="just">
              <a:spcAft>
                <a:spcPts val="0"/>
              </a:spcAft>
            </a:pPr>
            <a:r>
              <a:rPr lang="ru-RU" b="1" i="1" dirty="0" smtClean="0">
                <a:solidFill>
                  <a:srgbClr val="C00000"/>
                </a:solidFill>
                <a:latin typeface="Liberation Serif" panose="02020603050405020304" pitchFamily="18" charset="0"/>
                <a:ea typeface="Calibri" panose="020F0502020204030204" pitchFamily="34" charset="0"/>
                <a:cs typeface="Times New Roman" panose="02020603050405020304" pitchFamily="18" charset="0"/>
              </a:rPr>
              <a:t>Подпункт </a:t>
            </a:r>
            <a:r>
              <a:rPr lang="ru-RU" b="1" i="1" dirty="0" smtClean="0">
                <a:solidFill>
                  <a:srgbClr val="C00000"/>
                </a:solidFill>
                <a:latin typeface="Liberation Serif" panose="02020603050405020304" pitchFamily="18" charset="0"/>
                <a:ea typeface="Calibri" panose="020F0502020204030204" pitchFamily="34" charset="0"/>
                <a:cs typeface="Times New Roman" panose="02020603050405020304" pitchFamily="18" charset="0"/>
              </a:rPr>
              <a:t>4</a:t>
            </a:r>
            <a:r>
              <a:rPr lang="en-US" b="1" i="1" smtClean="0">
                <a:solidFill>
                  <a:srgbClr val="C00000"/>
                </a:solidFill>
                <a:latin typeface="Liberation Serif" panose="02020603050405020304" pitchFamily="18" charset="0"/>
                <a:ea typeface="Calibri" panose="020F0502020204030204" pitchFamily="34" charset="0"/>
                <a:cs typeface="Times New Roman" panose="02020603050405020304" pitchFamily="18" charset="0"/>
              </a:rPr>
              <a:t>1</a:t>
            </a:r>
            <a:r>
              <a:rPr lang="ru-RU" b="1" i="1" smtClean="0">
                <a:solidFill>
                  <a:srgbClr val="C00000"/>
                </a:solidFill>
                <a:latin typeface="Liberation Serif" panose="02020603050405020304" pitchFamily="18" charset="0"/>
                <a:ea typeface="Calibri" panose="020F0502020204030204" pitchFamily="34" charset="0"/>
                <a:cs typeface="Times New Roman" panose="02020603050405020304" pitchFamily="18" charset="0"/>
              </a:rPr>
              <a:t> </a:t>
            </a:r>
            <a:r>
              <a:rPr lang="ru-RU" b="1" i="1" dirty="0">
                <a:solidFill>
                  <a:srgbClr val="C00000"/>
                </a:solidFill>
                <a:latin typeface="Liberation Serif" panose="02020603050405020304" pitchFamily="18" charset="0"/>
                <a:ea typeface="Calibri" panose="020F0502020204030204" pitchFamily="34" charset="0"/>
                <a:cs typeface="Times New Roman" panose="02020603050405020304" pitchFamily="18" charset="0"/>
              </a:rPr>
              <a:t>пункта 111 </a:t>
            </a:r>
            <a:r>
              <a:rPr lang="ru-RU" b="1" i="1" dirty="0" smtClean="0">
                <a:solidFill>
                  <a:srgbClr val="C00000"/>
                </a:solidFill>
                <a:latin typeface="Liberation Serif" panose="02020603050405020304" pitchFamily="18" charset="0"/>
                <a:ea typeface="Calibri" panose="020F0502020204030204" pitchFamily="34" charset="0"/>
                <a:cs typeface="Times New Roman" panose="02020603050405020304" pitchFamily="18" charset="0"/>
              </a:rPr>
              <a:t>Типового положения</a:t>
            </a:r>
            <a:endParaRPr lang="ru-RU" b="1" i="1" dirty="0">
              <a:solidFill>
                <a:srgbClr val="C00000"/>
              </a:solidFill>
              <a:latin typeface="Liberation Serif"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24904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Официальный сайт Департамент государственных закупок Свердловской област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26156"/>
            <a:ext cx="926047" cy="679102"/>
          </a:xfrm>
          <a:prstGeom prst="rect">
            <a:avLst/>
          </a:prstGeom>
          <a:noFill/>
          <a:extLst>
            <a:ext uri="{909E8E84-426E-40DD-AFC4-6F175D3DCCD1}">
              <a14:hiddenFill xmlns:a14="http://schemas.microsoft.com/office/drawing/2010/main">
                <a:solidFill>
                  <a:srgbClr val="FFFFFF"/>
                </a:solidFill>
              </a14:hiddenFill>
            </a:ext>
          </a:extLst>
        </p:spPr>
      </p:pic>
      <p:cxnSp>
        <p:nvCxnSpPr>
          <p:cNvPr id="14" name="Прямая соединительная линия 13"/>
          <p:cNvCxnSpPr/>
          <p:nvPr/>
        </p:nvCxnSpPr>
        <p:spPr>
          <a:xfrm>
            <a:off x="395536" y="764704"/>
            <a:ext cx="8568952" cy="0"/>
          </a:xfrm>
          <a:prstGeom prst="line">
            <a:avLst/>
          </a:prstGeom>
          <a:ln w="25400" cmpd="dbl">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5" name="Прямоугольник 14"/>
          <p:cNvSpPr/>
          <p:nvPr/>
        </p:nvSpPr>
        <p:spPr>
          <a:xfrm>
            <a:off x="1691680" y="93140"/>
            <a:ext cx="7128792" cy="492443"/>
          </a:xfrm>
          <a:prstGeom prst="rect">
            <a:avLst/>
          </a:prstGeom>
        </p:spPr>
        <p:txBody>
          <a:bodyPr wrap="square">
            <a:spAutoFit/>
          </a:bodyPr>
          <a:lstStyle/>
          <a:p>
            <a:pPr marL="38100"/>
            <a:r>
              <a:rPr lang="ru-RU" sz="2600" b="1" dirty="0">
                <a:latin typeface="Liberation Serif" panose="02020603050405020304" pitchFamily="18" charset="0"/>
                <a:ea typeface="Liberation Serif" panose="02020603050405020304" pitchFamily="18" charset="0"/>
                <a:cs typeface="Liberation Serif" panose="02020603050405020304" pitchFamily="18" charset="0"/>
              </a:rPr>
              <a:t>Приказ Департамента от 02.11.2020 № 248-ОД</a:t>
            </a:r>
          </a:p>
        </p:txBody>
      </p:sp>
      <p:sp>
        <p:nvSpPr>
          <p:cNvPr id="2" name="Прямоугольник 1"/>
          <p:cNvSpPr/>
          <p:nvPr/>
        </p:nvSpPr>
        <p:spPr>
          <a:xfrm>
            <a:off x="251520" y="830282"/>
            <a:ext cx="8712968" cy="5578450"/>
          </a:xfrm>
          <a:prstGeom prst="rect">
            <a:avLst/>
          </a:prstGeom>
        </p:spPr>
        <p:txBody>
          <a:bodyPr wrap="square">
            <a:spAutoFit/>
          </a:bodyPr>
          <a:lstStyle/>
          <a:p>
            <a:pPr indent="449580" algn="just">
              <a:lnSpc>
                <a:spcPct val="115000"/>
              </a:lnSpc>
              <a:spcAft>
                <a:spcPts val="0"/>
              </a:spcAft>
            </a:pPr>
            <a:r>
              <a:rPr lang="ru-RU" sz="2000" b="1" i="1" dirty="0" smtClean="0">
                <a:solidFill>
                  <a:srgbClr val="C00000"/>
                </a:solidFill>
                <a:latin typeface="Liberation Serif" panose="02020603050405020304" pitchFamily="18" charset="0"/>
                <a:ea typeface="Calibri" panose="020F0502020204030204" pitchFamily="34" charset="0"/>
                <a:cs typeface="Times New Roman" panose="02020603050405020304" pitchFamily="18" charset="0"/>
              </a:rPr>
              <a:t>Подпункт 64 </a:t>
            </a:r>
            <a:r>
              <a:rPr lang="ru-RU" sz="2000" b="1" i="1" dirty="0">
                <a:solidFill>
                  <a:srgbClr val="C00000"/>
                </a:solidFill>
                <a:latin typeface="Liberation Serif" panose="02020603050405020304" pitchFamily="18" charset="0"/>
                <a:ea typeface="Calibri" panose="020F0502020204030204" pitchFamily="34" charset="0"/>
                <a:cs typeface="Times New Roman" panose="02020603050405020304" pitchFamily="18" charset="0"/>
              </a:rPr>
              <a:t>пункта 111 Типового </a:t>
            </a:r>
            <a:r>
              <a:rPr lang="ru-RU" sz="2000" b="1" i="1" dirty="0" smtClean="0">
                <a:solidFill>
                  <a:srgbClr val="C00000"/>
                </a:solidFill>
                <a:latin typeface="Liberation Serif" panose="02020603050405020304" pitchFamily="18" charset="0"/>
                <a:ea typeface="Calibri" panose="020F0502020204030204" pitchFamily="34" charset="0"/>
                <a:cs typeface="Times New Roman" panose="02020603050405020304" pitchFamily="18" charset="0"/>
              </a:rPr>
              <a:t>положения:</a:t>
            </a:r>
          </a:p>
          <a:p>
            <a:pPr indent="449580" algn="just">
              <a:lnSpc>
                <a:spcPct val="115000"/>
              </a:lnSpc>
              <a:spcAft>
                <a:spcPts val="0"/>
              </a:spcAft>
            </a:pPr>
            <a:endParaRPr lang="ru-RU" sz="2000" b="1" i="1" dirty="0">
              <a:solidFill>
                <a:srgbClr val="C00000"/>
              </a:solidFill>
              <a:latin typeface="Liberation Serif" panose="02020603050405020304" pitchFamily="18" charset="0"/>
              <a:ea typeface="Calibri" panose="020F0502020204030204" pitchFamily="34" charset="0"/>
              <a:cs typeface="Times New Roman" panose="02020603050405020304" pitchFamily="18" charset="0"/>
            </a:endParaRPr>
          </a:p>
          <a:p>
            <a:pPr indent="449580" algn="just">
              <a:lnSpc>
                <a:spcPct val="115000"/>
              </a:lnSpc>
              <a:spcAft>
                <a:spcPts val="0"/>
              </a:spcAft>
            </a:pPr>
            <a:r>
              <a:rPr lang="ru-RU" sz="2000" b="1" i="1" dirty="0" smtClean="0">
                <a:solidFill>
                  <a:schemeClr val="bg1"/>
                </a:solidFill>
                <a:latin typeface="Liberation Serif" panose="02020603050405020304" pitchFamily="18" charset="0"/>
                <a:ea typeface="Calibri" panose="020F0502020204030204" pitchFamily="34" charset="0"/>
                <a:cs typeface="Times New Roman" panose="02020603050405020304" pitchFamily="18" charset="0"/>
              </a:rPr>
              <a:t>64) поставка </a:t>
            </a:r>
            <a:r>
              <a:rPr lang="ru-RU" sz="2000" b="1" i="1" dirty="0">
                <a:solidFill>
                  <a:schemeClr val="bg1"/>
                </a:solidFill>
                <a:latin typeface="Liberation Serif" panose="02020603050405020304" pitchFamily="18" charset="0"/>
                <a:ea typeface="Calibri" panose="020F0502020204030204" pitchFamily="34" charset="0"/>
                <a:cs typeface="Times New Roman" panose="02020603050405020304" pitchFamily="18" charset="0"/>
              </a:rPr>
              <a:t>товара, выполнение работы, оказание услуги осуществляется с целью исполнения решения суда, предписаний должностных лиц контрольных органов, а также органов, уполномоченных рассматривать дела об административных правонарушениях, </a:t>
            </a:r>
            <a:r>
              <a:rPr lang="ru-RU" sz="2000" b="1" i="1" dirty="0">
                <a:solidFill>
                  <a:srgbClr val="0070C0"/>
                </a:solidFill>
                <a:latin typeface="Liberation Serif" panose="02020603050405020304" pitchFamily="18" charset="0"/>
                <a:ea typeface="Calibri" panose="020F0502020204030204" pitchFamily="34" charset="0"/>
                <a:cs typeface="Times New Roman" panose="02020603050405020304" pitchFamily="18" charset="0"/>
              </a:rPr>
              <a:t>в случае, если проведение конкурентных закупок, невозможно;</a:t>
            </a:r>
            <a:endParaRPr lang="ru-RU" sz="2000" b="1" i="1" dirty="0" smtClean="0">
              <a:solidFill>
                <a:srgbClr val="0070C0"/>
              </a:solidFill>
              <a:latin typeface="Liberation Serif" panose="02020603050405020304" pitchFamily="18" charset="0"/>
              <a:ea typeface="Calibri" panose="020F0502020204030204" pitchFamily="34" charset="0"/>
              <a:cs typeface="Times New Roman" panose="02020603050405020304" pitchFamily="18" charset="0"/>
            </a:endParaRPr>
          </a:p>
          <a:p>
            <a:pPr indent="449580" algn="just">
              <a:lnSpc>
                <a:spcPct val="115000"/>
              </a:lnSpc>
              <a:spcAft>
                <a:spcPts val="0"/>
              </a:spcAft>
            </a:pPr>
            <a:endParaRPr lang="ru-RU" sz="2000" b="1" i="1" dirty="0">
              <a:solidFill>
                <a:srgbClr val="C00000"/>
              </a:solidFill>
              <a:latin typeface="Liberation Serif" panose="02020603050405020304" pitchFamily="18" charset="0"/>
              <a:ea typeface="Calibri" panose="020F0502020204030204" pitchFamily="34" charset="0"/>
              <a:cs typeface="Times New Roman" panose="02020603050405020304" pitchFamily="18" charset="0"/>
            </a:endParaRPr>
          </a:p>
          <a:p>
            <a:pPr indent="449580" algn="just">
              <a:lnSpc>
                <a:spcPct val="115000"/>
              </a:lnSpc>
              <a:spcAft>
                <a:spcPts val="0"/>
              </a:spcAft>
            </a:pPr>
            <a:r>
              <a:rPr lang="ru-RU" sz="2000" b="1" i="1" dirty="0" smtClean="0">
                <a:solidFill>
                  <a:srgbClr val="C00000"/>
                </a:solidFill>
                <a:latin typeface="Liberation Serif" panose="02020603050405020304" pitchFamily="18" charset="0"/>
                <a:ea typeface="Calibri" panose="020F0502020204030204" pitchFamily="34" charset="0"/>
                <a:cs typeface="Times New Roman" panose="02020603050405020304" pitchFamily="18" charset="0"/>
              </a:rPr>
              <a:t>Пункт 111 Типового положения дополнен подпунктом 74</a:t>
            </a:r>
            <a:r>
              <a:rPr lang="ru-RU" sz="2000" b="1" i="1" dirty="0" smtClean="0">
                <a:solidFill>
                  <a:srgbClr val="C00000"/>
                </a:solidFill>
                <a:latin typeface="Liberation Serif" panose="02020603050405020304" pitchFamily="18" charset="0"/>
                <a:ea typeface="Calibri" panose="020F0502020204030204" pitchFamily="34" charset="0"/>
                <a:cs typeface="Liberation Serif" panose="02020603050405020304" pitchFamily="18" charset="0"/>
              </a:rPr>
              <a:t>:</a:t>
            </a:r>
          </a:p>
          <a:p>
            <a:pPr indent="449580" algn="just">
              <a:lnSpc>
                <a:spcPct val="115000"/>
              </a:lnSpc>
              <a:spcAft>
                <a:spcPts val="0"/>
              </a:spcAft>
            </a:pPr>
            <a:endParaRPr lang="ru-RU" sz="1600" b="1" dirty="0">
              <a:solidFill>
                <a:srgbClr val="C00000"/>
              </a:solidFill>
              <a:latin typeface="Liberation Serif" panose="02020603050405020304" pitchFamily="18" charset="0"/>
              <a:ea typeface="Calibri" panose="020F0502020204030204" pitchFamily="34" charset="0"/>
              <a:cs typeface="Times New Roman" panose="02020603050405020304" pitchFamily="18" charset="0"/>
            </a:endParaRPr>
          </a:p>
          <a:p>
            <a:pPr indent="450215" algn="just">
              <a:lnSpc>
                <a:spcPct val="115000"/>
              </a:lnSpc>
              <a:spcAft>
                <a:spcPts val="0"/>
              </a:spcAft>
            </a:pPr>
            <a:r>
              <a:rPr lang="ru-RU" sz="2000" b="1" i="1" dirty="0" smtClean="0">
                <a:solidFill>
                  <a:schemeClr val="bg1"/>
                </a:solidFill>
                <a:latin typeface="Liberation Serif" panose="02020603050405020304" pitchFamily="18" charset="0"/>
                <a:ea typeface="Times New Roman" panose="02020603050405020304" pitchFamily="18" charset="0"/>
                <a:cs typeface="Liberation Serif" panose="02020603050405020304" pitchFamily="18" charset="0"/>
              </a:rPr>
              <a:t>74</a:t>
            </a:r>
            <a:r>
              <a:rPr lang="ru-RU" sz="2000" b="1" i="1" dirty="0">
                <a:solidFill>
                  <a:schemeClr val="bg1"/>
                </a:solidFill>
                <a:latin typeface="Liberation Serif" panose="02020603050405020304" pitchFamily="18" charset="0"/>
                <a:ea typeface="Times New Roman" panose="02020603050405020304" pitchFamily="18" charset="0"/>
                <a:cs typeface="Liberation Serif" panose="02020603050405020304" pitchFamily="18" charset="0"/>
              </a:rPr>
              <a:t>) заключается договор с учреждением или предприятием уголовно-исполнительной системы на поставку товара, выполнение работ, оказание услуг, производство которых осуществляется данным учреждением или </a:t>
            </a:r>
            <a:r>
              <a:rPr lang="ru-RU" sz="2000" b="1" i="1" dirty="0" smtClean="0">
                <a:solidFill>
                  <a:schemeClr val="bg1"/>
                </a:solidFill>
                <a:latin typeface="Liberation Serif" panose="02020603050405020304" pitchFamily="18" charset="0"/>
                <a:ea typeface="Times New Roman" panose="02020603050405020304" pitchFamily="18" charset="0"/>
                <a:cs typeface="Liberation Serif" panose="02020603050405020304" pitchFamily="18" charset="0"/>
              </a:rPr>
              <a:t>предприятием.</a:t>
            </a:r>
          </a:p>
          <a:p>
            <a:pPr indent="450215" algn="just">
              <a:lnSpc>
                <a:spcPct val="115000"/>
              </a:lnSpc>
              <a:spcAft>
                <a:spcPts val="0"/>
              </a:spcAft>
            </a:pPr>
            <a:endParaRPr lang="ru-RU" sz="1400" b="1" i="1" dirty="0">
              <a:solidFill>
                <a:schemeClr val="bg1"/>
              </a:solidFill>
              <a:effectLst/>
              <a:latin typeface="Liberation Serif"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548896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Официальный сайт Департамент государственных закупок Свердловской област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26156"/>
            <a:ext cx="926047" cy="679102"/>
          </a:xfrm>
          <a:prstGeom prst="rect">
            <a:avLst/>
          </a:prstGeom>
          <a:noFill/>
          <a:extLst>
            <a:ext uri="{909E8E84-426E-40DD-AFC4-6F175D3DCCD1}">
              <a14:hiddenFill xmlns:a14="http://schemas.microsoft.com/office/drawing/2010/main">
                <a:solidFill>
                  <a:srgbClr val="FFFFFF"/>
                </a:solidFill>
              </a14:hiddenFill>
            </a:ext>
          </a:extLst>
        </p:spPr>
      </p:pic>
      <p:cxnSp>
        <p:nvCxnSpPr>
          <p:cNvPr id="14" name="Прямая соединительная линия 13"/>
          <p:cNvCxnSpPr/>
          <p:nvPr/>
        </p:nvCxnSpPr>
        <p:spPr>
          <a:xfrm>
            <a:off x="395536" y="764704"/>
            <a:ext cx="8568952" cy="0"/>
          </a:xfrm>
          <a:prstGeom prst="line">
            <a:avLst/>
          </a:prstGeom>
          <a:ln w="25400" cmpd="dbl">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5" name="Прямоугольник 14"/>
          <p:cNvSpPr/>
          <p:nvPr/>
        </p:nvSpPr>
        <p:spPr>
          <a:xfrm>
            <a:off x="1691680" y="93140"/>
            <a:ext cx="7128792" cy="492443"/>
          </a:xfrm>
          <a:prstGeom prst="rect">
            <a:avLst/>
          </a:prstGeom>
        </p:spPr>
        <p:txBody>
          <a:bodyPr wrap="square">
            <a:spAutoFit/>
          </a:bodyPr>
          <a:lstStyle/>
          <a:p>
            <a:pPr marL="38100"/>
            <a:r>
              <a:rPr lang="ru-RU" sz="2600" b="1" dirty="0">
                <a:latin typeface="Liberation Serif" panose="02020603050405020304" pitchFamily="18" charset="0"/>
                <a:ea typeface="Liberation Serif" panose="02020603050405020304" pitchFamily="18" charset="0"/>
                <a:cs typeface="Liberation Serif" panose="02020603050405020304" pitchFamily="18" charset="0"/>
              </a:rPr>
              <a:t>Приказ Департамента от 02.11.2020 № 248-ОД</a:t>
            </a:r>
          </a:p>
        </p:txBody>
      </p:sp>
      <p:sp>
        <p:nvSpPr>
          <p:cNvPr id="2" name="Прямоугольник 1"/>
          <p:cNvSpPr/>
          <p:nvPr/>
        </p:nvSpPr>
        <p:spPr>
          <a:xfrm>
            <a:off x="251520" y="830282"/>
            <a:ext cx="8712968" cy="5543056"/>
          </a:xfrm>
          <a:prstGeom prst="rect">
            <a:avLst/>
          </a:prstGeom>
        </p:spPr>
        <p:txBody>
          <a:bodyPr wrap="square">
            <a:spAutoFit/>
          </a:bodyPr>
          <a:lstStyle/>
          <a:p>
            <a:pPr indent="449580" algn="just">
              <a:lnSpc>
                <a:spcPct val="115000"/>
              </a:lnSpc>
              <a:spcAft>
                <a:spcPts val="0"/>
              </a:spcAft>
            </a:pPr>
            <a:r>
              <a:rPr lang="ru-RU" sz="2000" b="1" i="1" dirty="0">
                <a:solidFill>
                  <a:srgbClr val="C00000"/>
                </a:solidFill>
                <a:latin typeface="Liberation Serif" panose="02020603050405020304" pitchFamily="18" charset="0"/>
                <a:ea typeface="Calibri" panose="020F0502020204030204" pitchFamily="34" charset="0"/>
                <a:cs typeface="Times New Roman" panose="02020603050405020304" pitchFamily="18" charset="0"/>
              </a:rPr>
              <a:t>Глава 26. Порядок подачи заявок на участие в электронном аукционе:</a:t>
            </a:r>
            <a:endParaRPr lang="ru-RU" sz="2000" b="1" i="1" dirty="0" smtClean="0">
              <a:solidFill>
                <a:srgbClr val="C00000"/>
              </a:solidFill>
              <a:latin typeface="Liberation Serif" panose="02020603050405020304" pitchFamily="18" charset="0"/>
              <a:ea typeface="Calibri" panose="020F0502020204030204" pitchFamily="34" charset="0"/>
              <a:cs typeface="Times New Roman" panose="02020603050405020304" pitchFamily="18" charset="0"/>
            </a:endParaRPr>
          </a:p>
          <a:p>
            <a:pPr indent="449580" algn="just">
              <a:lnSpc>
                <a:spcPct val="115000"/>
              </a:lnSpc>
              <a:spcAft>
                <a:spcPts val="0"/>
              </a:spcAft>
            </a:pPr>
            <a:r>
              <a:rPr lang="ru-RU" sz="2400" b="1" i="1" dirty="0" smtClean="0">
                <a:solidFill>
                  <a:schemeClr val="bg1"/>
                </a:solidFill>
                <a:latin typeface="Liberation Serif" panose="02020603050405020304" pitchFamily="18" charset="0"/>
                <a:ea typeface="Calibri" panose="020F0502020204030204" pitchFamily="34" charset="0"/>
                <a:cs typeface="Times New Roman" panose="02020603050405020304" pitchFamily="18" charset="0"/>
              </a:rPr>
              <a:t>Первая </a:t>
            </a:r>
            <a:r>
              <a:rPr lang="ru-RU" sz="2400" b="1" i="1" dirty="0">
                <a:solidFill>
                  <a:schemeClr val="bg1"/>
                </a:solidFill>
                <a:latin typeface="Liberation Serif" panose="02020603050405020304" pitchFamily="18" charset="0"/>
                <a:ea typeface="Calibri" panose="020F0502020204030204" pitchFamily="34" charset="0"/>
                <a:cs typeface="Times New Roman" panose="02020603050405020304" pitchFamily="18" charset="0"/>
              </a:rPr>
              <a:t>часть заявки </a:t>
            </a:r>
            <a:r>
              <a:rPr lang="ru-RU" sz="2000" b="1" i="1" dirty="0">
                <a:solidFill>
                  <a:schemeClr val="bg1"/>
                </a:solidFill>
                <a:latin typeface="Liberation Serif" panose="02020603050405020304" pitchFamily="18" charset="0"/>
                <a:ea typeface="Calibri" panose="020F0502020204030204" pitchFamily="34" charset="0"/>
                <a:cs typeface="Times New Roman" panose="02020603050405020304" pitchFamily="18" charset="0"/>
              </a:rPr>
              <a:t>- </a:t>
            </a:r>
            <a:r>
              <a:rPr lang="ru-RU" sz="2000" b="1" i="1" dirty="0" smtClean="0">
                <a:solidFill>
                  <a:schemeClr val="bg1"/>
                </a:solidFill>
                <a:latin typeface="Liberation Serif" panose="02020603050405020304" pitchFamily="18" charset="0"/>
                <a:ea typeface="Calibri" panose="020F0502020204030204" pitchFamily="34" charset="0"/>
                <a:cs typeface="Times New Roman" panose="02020603050405020304" pitchFamily="18" charset="0"/>
              </a:rPr>
              <a:t>предложение </a:t>
            </a:r>
            <a:r>
              <a:rPr lang="ru-RU" sz="2000" b="1" i="1" dirty="0">
                <a:solidFill>
                  <a:schemeClr val="bg1"/>
                </a:solidFill>
                <a:latin typeface="Liberation Serif" panose="02020603050405020304" pitchFamily="18" charset="0"/>
                <a:ea typeface="Calibri" panose="020F0502020204030204" pitchFamily="34" charset="0"/>
                <a:cs typeface="Times New Roman" panose="02020603050405020304" pitchFamily="18" charset="0"/>
              </a:rPr>
              <a:t>участника закупки в отношении предмета закупки</a:t>
            </a:r>
            <a:endParaRPr lang="ru-RU" sz="2000" b="1" i="1" dirty="0" smtClean="0">
              <a:solidFill>
                <a:srgbClr val="0070C0"/>
              </a:solidFill>
              <a:latin typeface="Liberation Serif" panose="02020603050405020304" pitchFamily="18" charset="0"/>
              <a:ea typeface="Calibri" panose="020F0502020204030204" pitchFamily="34" charset="0"/>
              <a:cs typeface="Times New Roman" panose="02020603050405020304" pitchFamily="18" charset="0"/>
            </a:endParaRPr>
          </a:p>
          <a:p>
            <a:pPr indent="449580" algn="just">
              <a:lnSpc>
                <a:spcPct val="115000"/>
              </a:lnSpc>
              <a:spcAft>
                <a:spcPts val="0"/>
              </a:spcAft>
            </a:pPr>
            <a:endParaRPr lang="ru-RU" sz="2000" b="1" i="1" dirty="0" smtClean="0">
              <a:solidFill>
                <a:srgbClr val="C00000"/>
              </a:solidFill>
              <a:latin typeface="Liberation Serif" panose="02020603050405020304" pitchFamily="18" charset="0"/>
              <a:ea typeface="Calibri" panose="020F0502020204030204" pitchFamily="34" charset="0"/>
              <a:cs typeface="Times New Roman" panose="02020603050405020304" pitchFamily="18" charset="0"/>
            </a:endParaRPr>
          </a:p>
          <a:p>
            <a:pPr indent="449580" algn="just">
              <a:lnSpc>
                <a:spcPct val="115000"/>
              </a:lnSpc>
              <a:spcAft>
                <a:spcPts val="0"/>
              </a:spcAft>
            </a:pPr>
            <a:r>
              <a:rPr lang="ru-RU" sz="2400" b="1" i="1" dirty="0" smtClean="0">
                <a:solidFill>
                  <a:schemeClr val="bg1"/>
                </a:solidFill>
                <a:latin typeface="Liberation Serif" panose="02020603050405020304" pitchFamily="18" charset="0"/>
                <a:ea typeface="Calibri" panose="020F0502020204030204" pitchFamily="34" charset="0"/>
                <a:cs typeface="Times New Roman" panose="02020603050405020304" pitchFamily="18" charset="0"/>
              </a:rPr>
              <a:t>Вторая часть заявки:</a:t>
            </a:r>
          </a:p>
          <a:p>
            <a:pPr marL="342900" indent="-342900" algn="just">
              <a:lnSpc>
                <a:spcPct val="115000"/>
              </a:lnSpc>
              <a:spcAft>
                <a:spcPts val="0"/>
              </a:spcAft>
              <a:buFontTx/>
              <a:buChar char="-"/>
            </a:pPr>
            <a:r>
              <a:rPr lang="ru-RU" sz="2000" b="1" i="1" dirty="0" smtClean="0">
                <a:solidFill>
                  <a:schemeClr val="bg1"/>
                </a:solidFill>
                <a:latin typeface="Liberation Serif" panose="02020603050405020304" pitchFamily="18" charset="0"/>
                <a:ea typeface="Calibri" panose="020F0502020204030204" pitchFamily="34" charset="0"/>
                <a:cs typeface="Times New Roman" panose="02020603050405020304" pitchFamily="18" charset="0"/>
              </a:rPr>
              <a:t>сведения об участнике;</a:t>
            </a:r>
          </a:p>
          <a:p>
            <a:pPr marL="342900" indent="-342900" algn="just">
              <a:lnSpc>
                <a:spcPct val="115000"/>
              </a:lnSpc>
              <a:spcAft>
                <a:spcPts val="0"/>
              </a:spcAft>
              <a:buFontTx/>
              <a:buChar char="-"/>
            </a:pPr>
            <a:r>
              <a:rPr lang="ru-RU" sz="2000" b="1" i="1" dirty="0" smtClean="0">
                <a:solidFill>
                  <a:schemeClr val="bg1"/>
                </a:solidFill>
                <a:latin typeface="Liberation Serif" panose="02020603050405020304" pitchFamily="18" charset="0"/>
                <a:ea typeface="Calibri" panose="020F0502020204030204" pitchFamily="34" charset="0"/>
                <a:cs typeface="Times New Roman" panose="02020603050405020304" pitchFamily="18" charset="0"/>
              </a:rPr>
              <a:t>выписка из ЕГРЮЛ, ЕГРИП…;</a:t>
            </a:r>
          </a:p>
          <a:p>
            <a:pPr marL="342900" indent="-342900" algn="just">
              <a:lnSpc>
                <a:spcPct val="115000"/>
              </a:lnSpc>
              <a:spcAft>
                <a:spcPts val="0"/>
              </a:spcAft>
              <a:buFontTx/>
              <a:buChar char="-"/>
            </a:pPr>
            <a:r>
              <a:rPr lang="ru-RU" sz="2000" b="1" i="1" dirty="0">
                <a:solidFill>
                  <a:schemeClr val="bg1"/>
                </a:solidFill>
                <a:latin typeface="Liberation Serif" panose="02020603050405020304" pitchFamily="18" charset="0"/>
                <a:ea typeface="Calibri" panose="020F0502020204030204" pitchFamily="34" charset="0"/>
                <a:cs typeface="Times New Roman" panose="02020603050405020304" pitchFamily="18" charset="0"/>
              </a:rPr>
              <a:t>документы, подтверждающие полномочия лица на осуществление действий от имени участника </a:t>
            </a:r>
            <a:r>
              <a:rPr lang="ru-RU" sz="2000" b="1" i="1" dirty="0" smtClean="0">
                <a:solidFill>
                  <a:schemeClr val="bg1"/>
                </a:solidFill>
                <a:latin typeface="Liberation Serif" panose="02020603050405020304" pitchFamily="18" charset="0"/>
                <a:ea typeface="Calibri" panose="020F0502020204030204" pitchFamily="34" charset="0"/>
                <a:cs typeface="Times New Roman" panose="02020603050405020304" pitchFamily="18" charset="0"/>
              </a:rPr>
              <a:t>закупки…;</a:t>
            </a:r>
          </a:p>
          <a:p>
            <a:pPr marL="342900" indent="-342900" algn="just">
              <a:lnSpc>
                <a:spcPct val="115000"/>
              </a:lnSpc>
              <a:spcAft>
                <a:spcPts val="0"/>
              </a:spcAft>
              <a:buFontTx/>
              <a:buChar char="-"/>
            </a:pPr>
            <a:r>
              <a:rPr lang="ru-RU" sz="2000" b="1" i="1" dirty="0">
                <a:solidFill>
                  <a:schemeClr val="bg1"/>
                </a:solidFill>
                <a:latin typeface="Liberation Serif" panose="02020603050405020304" pitchFamily="18" charset="0"/>
                <a:ea typeface="Calibri" panose="020F0502020204030204" pitchFamily="34" charset="0"/>
                <a:cs typeface="Times New Roman" panose="02020603050405020304" pitchFamily="18" charset="0"/>
              </a:rPr>
              <a:t>копии учредительных документов участника </a:t>
            </a:r>
            <a:r>
              <a:rPr lang="ru-RU" sz="2000" b="1" i="1" dirty="0" smtClean="0">
                <a:solidFill>
                  <a:schemeClr val="bg1"/>
                </a:solidFill>
                <a:latin typeface="Liberation Serif" panose="02020603050405020304" pitchFamily="18" charset="0"/>
                <a:ea typeface="Calibri" panose="020F0502020204030204" pitchFamily="34" charset="0"/>
                <a:cs typeface="Times New Roman" panose="02020603050405020304" pitchFamily="18" charset="0"/>
              </a:rPr>
              <a:t>закупки;</a:t>
            </a:r>
          </a:p>
          <a:p>
            <a:pPr marL="342900" indent="-342900" algn="just">
              <a:lnSpc>
                <a:spcPct val="115000"/>
              </a:lnSpc>
              <a:spcAft>
                <a:spcPts val="0"/>
              </a:spcAft>
              <a:buFontTx/>
              <a:buChar char="-"/>
            </a:pPr>
            <a:r>
              <a:rPr lang="ru-RU" sz="2000" b="1" i="1" dirty="0">
                <a:solidFill>
                  <a:schemeClr val="bg1"/>
                </a:solidFill>
                <a:latin typeface="Liberation Serif" panose="02020603050405020304" pitchFamily="18" charset="0"/>
                <a:ea typeface="Calibri" panose="020F0502020204030204" pitchFamily="34" charset="0"/>
                <a:cs typeface="Times New Roman" panose="02020603050405020304" pitchFamily="18" charset="0"/>
              </a:rPr>
              <a:t> решение об одобрении или о совершении крупной </a:t>
            </a:r>
            <a:r>
              <a:rPr lang="ru-RU" sz="2000" b="1" i="1" dirty="0" smtClean="0">
                <a:solidFill>
                  <a:schemeClr val="bg1"/>
                </a:solidFill>
                <a:latin typeface="Liberation Serif" panose="02020603050405020304" pitchFamily="18" charset="0"/>
                <a:ea typeface="Calibri" panose="020F0502020204030204" pitchFamily="34" charset="0"/>
                <a:cs typeface="Times New Roman" panose="02020603050405020304" pitchFamily="18" charset="0"/>
              </a:rPr>
              <a:t>сделки….; </a:t>
            </a:r>
          </a:p>
          <a:p>
            <a:pPr marL="342900" indent="-342900" algn="just">
              <a:lnSpc>
                <a:spcPct val="115000"/>
              </a:lnSpc>
              <a:spcAft>
                <a:spcPts val="0"/>
              </a:spcAft>
              <a:buFontTx/>
              <a:buChar char="-"/>
            </a:pPr>
            <a:r>
              <a:rPr lang="ru-RU" sz="2000" b="1" i="1" dirty="0" smtClean="0">
                <a:solidFill>
                  <a:schemeClr val="bg1"/>
                </a:solidFill>
                <a:latin typeface="Liberation Serif" panose="02020603050405020304" pitchFamily="18" charset="0"/>
                <a:ea typeface="Calibri" panose="020F0502020204030204" pitchFamily="34" charset="0"/>
                <a:cs typeface="Times New Roman" panose="02020603050405020304" pitchFamily="18" charset="0"/>
              </a:rPr>
              <a:t>декларации </a:t>
            </a:r>
            <a:r>
              <a:rPr lang="ru-RU" sz="2000" b="1" i="1" dirty="0">
                <a:solidFill>
                  <a:schemeClr val="bg1"/>
                </a:solidFill>
                <a:latin typeface="Liberation Serif" panose="02020603050405020304" pitchFamily="18" charset="0"/>
                <a:ea typeface="Calibri" panose="020F0502020204030204" pitchFamily="34" charset="0"/>
                <a:cs typeface="Times New Roman" panose="02020603050405020304" pitchFamily="18" charset="0"/>
              </a:rPr>
              <a:t>о соответствии участника закупки </a:t>
            </a:r>
            <a:r>
              <a:rPr lang="ru-RU" sz="2000" b="1" i="1" dirty="0" smtClean="0">
                <a:solidFill>
                  <a:schemeClr val="bg1"/>
                </a:solidFill>
                <a:latin typeface="Liberation Serif" panose="02020603050405020304" pitchFamily="18" charset="0"/>
                <a:ea typeface="Calibri" panose="020F0502020204030204" pitchFamily="34" charset="0"/>
                <a:cs typeface="Times New Roman" panose="02020603050405020304" pitchFamily="18" charset="0"/>
              </a:rPr>
              <a:t>требованиям, установленным в документации о закупке;</a:t>
            </a:r>
          </a:p>
          <a:p>
            <a:pPr marL="342900" indent="-342900" algn="just">
              <a:lnSpc>
                <a:spcPct val="115000"/>
              </a:lnSpc>
              <a:spcAft>
                <a:spcPts val="0"/>
              </a:spcAft>
              <a:buFontTx/>
              <a:buChar char="-"/>
            </a:pPr>
            <a:r>
              <a:rPr lang="ru-RU" sz="2000" b="1" i="1" dirty="0">
                <a:solidFill>
                  <a:schemeClr val="bg1"/>
                </a:solidFill>
                <a:latin typeface="Liberation Serif" panose="02020603050405020304" pitchFamily="18" charset="0"/>
                <a:ea typeface="Calibri" panose="020F0502020204030204" pitchFamily="34" charset="0"/>
                <a:cs typeface="Times New Roman" panose="02020603050405020304" pitchFamily="18" charset="0"/>
              </a:rPr>
              <a:t>копии документов, подтверждающих соответствие участника </a:t>
            </a:r>
            <a:r>
              <a:rPr lang="ru-RU" sz="2000" b="1" i="1" dirty="0" smtClean="0">
                <a:solidFill>
                  <a:schemeClr val="bg1"/>
                </a:solidFill>
                <a:latin typeface="Liberation Serif" panose="02020603050405020304" pitchFamily="18" charset="0"/>
                <a:ea typeface="Calibri" panose="020F0502020204030204" pitchFamily="34" charset="0"/>
                <a:cs typeface="Times New Roman" panose="02020603050405020304" pitchFamily="18" charset="0"/>
              </a:rPr>
              <a:t>закупки, соответствие ТРУ.</a:t>
            </a:r>
            <a:endParaRPr lang="ru-RU" sz="2000" b="1" i="1" dirty="0">
              <a:solidFill>
                <a:schemeClr val="bg1"/>
              </a:solidFill>
              <a:effectLst/>
              <a:latin typeface="Liberation Serif"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18193663"/>
      </p:ext>
    </p:extLst>
  </p:cSld>
  <p:clrMapOvr>
    <a:masterClrMapping/>
  </p:clrMapOvr>
</p:sld>
</file>

<file path=ppt/theme/theme1.xml><?xml version="1.0" encoding="utf-8"?>
<a:theme xmlns:a="http://schemas.openxmlformats.org/drawingml/2006/main" name="Сектор">
  <a:themeElements>
    <a:clrScheme name="Синий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Сектор">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Сектор">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16660</TotalTime>
  <Words>1190</Words>
  <Application>Microsoft Office PowerPoint</Application>
  <PresentationFormat>Экран (4:3)</PresentationFormat>
  <Paragraphs>103</Paragraphs>
  <Slides>12</Slides>
  <Notes>0</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12</vt:i4>
      </vt:variant>
    </vt:vector>
  </HeadingPairs>
  <TitlesOfParts>
    <vt:vector size="20" baseType="lpstr">
      <vt:lpstr>Arial</vt:lpstr>
      <vt:lpstr>Calibri</vt:lpstr>
      <vt:lpstr>Century Gothic</vt:lpstr>
      <vt:lpstr>Liberation Serif</vt:lpstr>
      <vt:lpstr>Times New Roman</vt:lpstr>
      <vt:lpstr>Wingdings</vt:lpstr>
      <vt:lpstr>Wingdings 3</vt:lpstr>
      <vt:lpstr>Сектор</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Усольцев</dc:creator>
  <cp:lastModifiedBy>Недов Константин Дмитриевич</cp:lastModifiedBy>
  <cp:revision>414</cp:revision>
  <cp:lastPrinted>2019-12-18T06:15:53Z</cp:lastPrinted>
  <dcterms:created xsi:type="dcterms:W3CDTF">2017-08-24T05:44:34Z</dcterms:created>
  <dcterms:modified xsi:type="dcterms:W3CDTF">2020-11-11T07:55:34Z</dcterms:modified>
</cp:coreProperties>
</file>