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4"/>
  </p:notesMasterIdLst>
  <p:sldIdLst>
    <p:sldId id="256" r:id="rId2"/>
    <p:sldId id="388" r:id="rId3"/>
    <p:sldId id="415" r:id="rId4"/>
    <p:sldId id="416" r:id="rId5"/>
    <p:sldId id="417" r:id="rId6"/>
    <p:sldId id="405" r:id="rId7"/>
    <p:sldId id="418" r:id="rId8"/>
    <p:sldId id="419" r:id="rId9"/>
    <p:sldId id="420" r:id="rId10"/>
    <p:sldId id="421" r:id="rId11"/>
    <p:sldId id="399" r:id="rId12"/>
    <p:sldId id="265" r:id="rId13"/>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48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A1BA37F-08CB-4EC0-9C43-D0A73DBB9342}" type="datetimeFigureOut">
              <a:rPr lang="ru-RU" smtClean="0"/>
              <a:t>11.11.2020</a:t>
            </a:fld>
            <a:endParaRPr lang="ru-RU"/>
          </a:p>
        </p:txBody>
      </p:sp>
      <p:sp>
        <p:nvSpPr>
          <p:cNvPr id="4" name="Образ слайда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1258"/>
            <a:ext cx="2946400" cy="49696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31258"/>
            <a:ext cx="2946400" cy="496967"/>
          </a:xfrm>
          <a:prstGeom prst="rect">
            <a:avLst/>
          </a:prstGeom>
        </p:spPr>
        <p:txBody>
          <a:bodyPr vert="horz" lIns="91440" tIns="45720" rIns="91440" bIns="45720" rtlCol="0" anchor="b"/>
          <a:lstStyle>
            <a:lvl1pPr algn="r">
              <a:defRPr sz="1200"/>
            </a:lvl1pPr>
          </a:lstStyle>
          <a:p>
            <a:fld id="{AAFB51C3-10AC-4508-A7BB-90FE5B6D7562}" type="slidenum">
              <a:rPr lang="ru-RU" smtClean="0"/>
              <a:t>‹#›</a:t>
            </a:fld>
            <a:endParaRPr lang="ru-RU"/>
          </a:p>
        </p:txBody>
      </p:sp>
    </p:spTree>
    <p:extLst>
      <p:ext uri="{BB962C8B-B14F-4D97-AF65-F5344CB8AC3E}">
        <p14:creationId xmlns:p14="http://schemas.microsoft.com/office/powerpoint/2010/main" val="38629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96434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ED34579B-C4E5-4B93-A90A-362F404D9E19}" type="datetimeFigureOut">
              <a:rPr lang="ru-RU" smtClean="0"/>
              <a:t>11.11.2020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97259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703515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3679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885952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4732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531013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70601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73725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26877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3668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D34579B-C4E5-4B93-A90A-362F404D9E19}"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40010420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34579B-C4E5-4B93-A90A-362F404D9E19}" type="datetimeFigureOut">
              <a:rPr lang="ru-RU" smtClean="0"/>
              <a:t>11.11.2020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68560769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34579B-C4E5-4B93-A90A-362F404D9E19}" type="datetimeFigureOut">
              <a:rPr lang="ru-RU" smtClean="0"/>
              <a:t>11.11.2020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87970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4579B-C4E5-4B93-A90A-362F404D9E19}" type="datetimeFigureOut">
              <a:rPr lang="ru-RU" smtClean="0"/>
              <a:t>11.11.2020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90928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640644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11.11.2020</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74598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D34579B-C4E5-4B93-A90A-362F404D9E19}" type="datetimeFigureOut">
              <a:rPr lang="ru-RU" smtClean="0"/>
              <a:t>11.11.2020</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E907AA6B-AB94-458E-8BCE-CD0A4067558B}" type="slidenum">
              <a:rPr lang="ru-RU" smtClean="0"/>
              <a:t>‹#›</a:t>
            </a:fld>
            <a:endParaRPr lang="ru-RU"/>
          </a:p>
        </p:txBody>
      </p:sp>
    </p:spTree>
    <p:extLst>
      <p:ext uri="{BB962C8B-B14F-4D97-AF65-F5344CB8AC3E}">
        <p14:creationId xmlns:p14="http://schemas.microsoft.com/office/powerpoint/2010/main" val="1718791474"/>
      </p:ext>
    </p:extLst>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332656"/>
            <a:ext cx="8280920" cy="5616624"/>
          </a:xfrm>
          <a:prstGeom prst="rect">
            <a:avLst/>
          </a:prstGeom>
          <a:solidFill>
            <a:schemeClr val="accent1">
              <a:lumMod val="75000"/>
              <a:alpha val="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4600" b="1" dirty="0" smtClean="0">
              <a:solidFill>
                <a:schemeClr val="tx1"/>
              </a:solidFill>
              <a:latin typeface="Arial" panose="020B0604020202020204" pitchFamily="34" charset="0"/>
              <a:cs typeface="Arial" panose="020B0604020202020204" pitchFamily="34" charset="0"/>
            </a:endParaRPr>
          </a:p>
          <a:p>
            <a:pPr algn="ctr"/>
            <a:endParaRPr lang="ru-RU" sz="4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4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Рассмотрение вопросов, связанных с применением Типового положения о закупках товаров, работ, услуг отдельными видами юридических лиц </a:t>
            </a:r>
          </a:p>
          <a:p>
            <a:pPr algn="ctr"/>
            <a:endParaRPr lang="ru-RU" sz="28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Богданова Мария </a:t>
            </a: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Сергеевна</a:t>
            </a:r>
          </a:p>
          <a:p>
            <a:pPr algn="ctr"/>
            <a:endPar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Начальник </a:t>
            </a: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отдела </a:t>
            </a: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правовой работы</a:t>
            </a:r>
            <a:endPar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Департамента государственных закупок </a:t>
            </a:r>
            <a:b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Свердловской области </a:t>
            </a:r>
          </a:p>
          <a:p>
            <a:pPr algn="ctr"/>
            <a:endParaRPr lang="ru-RU" sz="2400" b="1"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endParaRPr lang="ru-RU" sz="4600" b="1"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401834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5047536"/>
          </a:xfrm>
          <a:prstGeom prst="rect">
            <a:avLst/>
          </a:prstGeom>
        </p:spPr>
        <p:txBody>
          <a:bodyPr wrap="square">
            <a:spAutoFit/>
          </a:bodyPr>
          <a:lstStyle/>
          <a:p>
            <a:pPr indent="449580" algn="just">
              <a:lnSpc>
                <a:spcPct val="115000"/>
              </a:lnSpc>
              <a:spcAft>
                <a:spcPts val="0"/>
              </a:spcAft>
            </a:pP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232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Типового положения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(Запрос предложений):</a:t>
            </a:r>
          </a:p>
          <a:p>
            <a:pPr indent="449580" algn="just">
              <a:lnSpc>
                <a:spcPct val="115000"/>
              </a:lnSpc>
              <a:spcAft>
                <a:spcPts val="0"/>
              </a:spcAft>
            </a:pPr>
            <a:endParaRPr lang="ru-RU" sz="2000" b="1" i="1" dirty="0" smtClean="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000" b="1" i="1" dirty="0" smtClean="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rPr>
              <a:t>Исключено требование о наличии в составе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предложения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анкеты, включающей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наименование, сведения об организационно-правовой форме, сведения о наименовании, об организационно-правовой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форме.</a:t>
            </a:r>
          </a:p>
          <a:p>
            <a:pPr indent="449580" algn="just">
              <a:lnSpc>
                <a:spcPct val="115000"/>
              </a:lnSpc>
              <a:spcAft>
                <a:spcPts val="0"/>
              </a:spcAft>
            </a:pPr>
            <a:endParaRPr lang="ru-RU" sz="20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262.1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Типового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положения:</a:t>
            </a:r>
          </a:p>
          <a:p>
            <a:pPr indent="449580" algn="just">
              <a:lnSpc>
                <a:spcPct val="115000"/>
              </a:lnSpc>
              <a:spcAft>
                <a:spcPts val="0"/>
              </a:spcAft>
            </a:pPr>
            <a:endPar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целях формирования отчетности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количестве и общей стоимости договоров</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стоимость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которых не превышает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100 000 рублей</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в том числе об общей стоимости договоров, информация о которых не внесена в реестр договоров в соответствии с частью 3 статьи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4.1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Федерального закона от 18 июля 2011 года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223-ФЗ вносится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 раздел «Малые закупки»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Информационной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системы. </a:t>
            </a:r>
            <a:endParaRPr lang="ru-RU" sz="20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403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551" y="8951"/>
            <a:ext cx="873090" cy="640267"/>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p:cNvCxnSpPr/>
          <p:nvPr/>
        </p:nvCxnSpPr>
        <p:spPr>
          <a:xfrm>
            <a:off x="251721" y="661753"/>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Скругленный прямоугольник 21"/>
          <p:cNvSpPr/>
          <p:nvPr/>
        </p:nvSpPr>
        <p:spPr>
          <a:xfrm>
            <a:off x="2695880" y="661753"/>
            <a:ext cx="4016749" cy="698779"/>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lvl="0" algn="ctr" defTabSz="1244600">
              <a:spcBef>
                <a:spcPct val="0"/>
              </a:spcBef>
              <a:spcAft>
                <a:spcPct val="35000"/>
              </a:spcAft>
            </a:pPr>
            <a:r>
              <a:rPr lang="ru-RU" sz="2800" b="1"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Электронная форма</a:t>
            </a:r>
          </a:p>
        </p:txBody>
      </p:sp>
      <p:sp>
        <p:nvSpPr>
          <p:cNvPr id="23" name="Скругленный прямоугольник 22"/>
          <p:cNvSpPr/>
          <p:nvPr/>
        </p:nvSpPr>
        <p:spPr>
          <a:xfrm>
            <a:off x="90480" y="1632032"/>
            <a:ext cx="4104456" cy="5178390"/>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Посредством Информационной системы в сфере закупок Свердловской области в ЕИС для публикации направляется:</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Положение о закупке;</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Планы закупок и изменения в них;</a:t>
            </a:r>
            <a:endParaRPr lang="ru-RU" sz="10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Извещение + документация о закупке;</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Решение об отмене закупки;</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Изменения в извещение или в документацию о закупке;</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Подписанный сторонами договор + изменения в договор;</a:t>
            </a:r>
          </a:p>
          <a:p>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Отчетность (сведения о количестве и (общей) стоимости договоров, заключенных заказчиком по результатам закупки у единственного поставщика, в </a:t>
            </a:r>
            <a:r>
              <a:rPr lang="ru-RU" sz="1600"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том числе по результатам конкурентной закупки, признанной </a:t>
            </a:r>
            <a:r>
              <a:rPr lang="ru-RU" sz="16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несостоявшейся)</a:t>
            </a:r>
          </a:p>
          <a:p>
            <a:r>
              <a:rPr lang="ru-RU" sz="1600"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rPr>
              <a:t> </a:t>
            </a:r>
            <a:endParaRPr lang="ru-RU" sz="1600"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cxnSp>
        <p:nvCxnSpPr>
          <p:cNvPr id="24" name="Прямая со стрелкой 23"/>
          <p:cNvCxnSpPr/>
          <p:nvPr/>
        </p:nvCxnSpPr>
        <p:spPr>
          <a:xfrm flipH="1">
            <a:off x="1513616" y="1360532"/>
            <a:ext cx="1258184" cy="276932"/>
          </a:xfrm>
          <a:prstGeom prst="straightConnector1">
            <a:avLst/>
          </a:prstGeom>
          <a:ln>
            <a:solidFill>
              <a:schemeClr val="accent2">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Скругленный прямоугольник 25"/>
          <p:cNvSpPr/>
          <p:nvPr/>
        </p:nvSpPr>
        <p:spPr>
          <a:xfrm>
            <a:off x="4701791" y="1699741"/>
            <a:ext cx="4104456" cy="2305323"/>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На ЭТП заказчик:</a:t>
            </a:r>
          </a:p>
          <a:p>
            <a:endParaRPr lang="ru-RU" sz="10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a:p>
            <a:r>
              <a:rPr lang="ru-RU"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Формирует и размещает протоколы, </a:t>
            </a:r>
            <a:r>
              <a:rPr lang="ru-RU"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составляемые в ходе и по итогам закупки</a:t>
            </a:r>
            <a:r>
              <a:rPr lang="ru-RU"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a:t>
            </a:r>
          </a:p>
          <a:p>
            <a:endParaRPr lang="ru-RU" sz="12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a:p>
            <a:r>
              <a:rPr lang="ru-RU"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Заключает договор;</a:t>
            </a:r>
          </a:p>
          <a:p>
            <a:endParaRPr lang="ru-RU" sz="1200"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a:p>
            <a:endParaRPr lang="ru-RU"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a:p>
            <a:r>
              <a:rPr lang="ru-RU"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rPr>
              <a:t> </a:t>
            </a:r>
            <a:endParaRPr lang="ru-RU"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cxnSp>
        <p:nvCxnSpPr>
          <p:cNvPr id="27" name="Прямая со стрелкой 26"/>
          <p:cNvCxnSpPr/>
          <p:nvPr/>
        </p:nvCxnSpPr>
        <p:spPr>
          <a:xfrm>
            <a:off x="5580112" y="1372285"/>
            <a:ext cx="1008112" cy="320549"/>
          </a:xfrm>
          <a:prstGeom prst="straightConnector1">
            <a:avLst/>
          </a:prstGeom>
          <a:ln>
            <a:solidFill>
              <a:schemeClr val="accent2">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Скругленный прямоугольник 27"/>
          <p:cNvSpPr/>
          <p:nvPr/>
        </p:nvSpPr>
        <p:spPr>
          <a:xfrm>
            <a:off x="4716217" y="4289109"/>
            <a:ext cx="4104456" cy="2308243"/>
          </a:xfrm>
          <a:prstGeom prst="roundRect">
            <a:avLst/>
          </a:prstGeom>
          <a:solidFill>
            <a:schemeClr val="accent4">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just"/>
            <a:r>
              <a:rPr lang="ru-RU" sz="1400"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Заказчик обязан заключить соглашение с оператором электронной площадки, обеспечивающим проведение закупок в электронной форме в соответствии с положениями Федерального закона от </a:t>
            </a:r>
            <a:r>
              <a:rPr lang="ru-RU" sz="14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18.07.2011 № </a:t>
            </a:r>
            <a:r>
              <a:rPr lang="ru-RU" sz="1400"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223-ФЗ, в рамках которого определяются правила функционирования электронной площадки и взаимодействия с заказчиком</a:t>
            </a:r>
          </a:p>
        </p:txBody>
      </p:sp>
      <p:sp>
        <p:nvSpPr>
          <p:cNvPr id="11" name="Прямоугольник 10"/>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Tree>
    <p:extLst>
      <p:ext uri="{BB962C8B-B14F-4D97-AF65-F5344CB8AC3E}">
        <p14:creationId xmlns:p14="http://schemas.microsoft.com/office/powerpoint/2010/main" val="297334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sp>
        <p:nvSpPr>
          <p:cNvPr id="2" name="Прямоугольник 1"/>
          <p:cNvSpPr/>
          <p:nvPr/>
        </p:nvSpPr>
        <p:spPr>
          <a:xfrm>
            <a:off x="179512" y="2420888"/>
            <a:ext cx="8784976"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solidFill>
                  <a:schemeClr val="bg1">
                    <a:lumMod val="95000"/>
                    <a:lumOff val="5000"/>
                  </a:schemeClr>
                </a:solidFill>
                <a:effectLst>
                  <a:outerShdw blurRad="38100" dist="38100" dir="2700000" algn="tl">
                    <a:srgbClr val="000000">
                      <a:alpha val="43137"/>
                    </a:srgbClr>
                  </a:outerShdw>
                </a:effectLst>
                <a:latin typeface="Liberation Serif" panose="02020603050405020304" pitchFamily="18" charset="0"/>
                <a:ea typeface="Liberation Serif" panose="02020603050405020304" pitchFamily="18" charset="0"/>
                <a:cs typeface="Liberation Serif" panose="02020603050405020304" pitchFamily="18" charset="0"/>
              </a:rPr>
              <a:t>Спасибо за внимание</a:t>
            </a:r>
            <a:endParaRPr lang="ru-RU" sz="5400" b="1" cap="none" spc="50" dirty="0">
              <a:ln w="11430"/>
              <a:solidFill>
                <a:schemeClr val="bg1">
                  <a:lumMod val="95000"/>
                  <a:lumOff val="5000"/>
                </a:schemeClr>
              </a:solidFill>
              <a:effectLst>
                <a:outerShdw blurRad="38100" dist="38100" dir="2700000" algn="tl">
                  <a:srgbClr val="000000">
                    <a:alpha val="43137"/>
                  </a:srgbClr>
                </a:outerShdw>
              </a:effectLst>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331720124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4526"/>
            <a:ext cx="1047661" cy="76828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p:cNvCxnSpPr/>
          <p:nvPr/>
        </p:nvCxnSpPr>
        <p:spPr>
          <a:xfrm>
            <a:off x="356901" y="90867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200113" y="1916832"/>
            <a:ext cx="8882528" cy="3416320"/>
          </a:xfrm>
          <a:prstGeom prst="rect">
            <a:avLst/>
          </a:prstGeom>
        </p:spPr>
        <p:txBody>
          <a:bodyPr wrap="square">
            <a:spAutoFit/>
          </a:bodyPr>
          <a:lstStyle/>
          <a:p>
            <a:pPr algn="ctr"/>
            <a:r>
              <a:rPr lang="ru-RU" sz="36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Типовое положение утверждено приказом </a:t>
            </a:r>
            <a:r>
              <a:rPr lang="ru-RU" sz="36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Департамента </a:t>
            </a:r>
            <a:r>
              <a:rPr lang="ru-RU" sz="36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от </a:t>
            </a:r>
            <a:r>
              <a:rPr lang="ru-RU" sz="36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27.12.2019 № </a:t>
            </a:r>
            <a:r>
              <a:rPr lang="ru-RU" sz="36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198-ОД </a:t>
            </a:r>
          </a:p>
          <a:p>
            <a:pPr algn="ctr"/>
            <a:r>
              <a:rPr lang="ru-RU" sz="20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(изменения внесены приказом Департамента от </a:t>
            </a:r>
            <a:r>
              <a:rPr lang="ru-RU" sz="20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01.04.2020 </a:t>
            </a:r>
            <a:r>
              <a:rPr lang="ru-RU" sz="20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 41-ОД)</a:t>
            </a:r>
            <a:endParaRPr lang="ru-RU" sz="2000"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endParaRPr lang="ru-RU" sz="1400" b="1"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endParaRPr lang="ru-RU" sz="1400" b="1"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3600" b="1"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rPr>
              <a:t>Размещено </a:t>
            </a:r>
            <a:r>
              <a:rPr lang="ru-RU" sz="3600" b="1" dirty="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rPr>
              <a:t>в ЕИС № 119007761</a:t>
            </a:r>
            <a:endParaRPr lang="ru-RU" sz="3600" dirty="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en-US" dirty="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rPr>
              <a:t>https://</a:t>
            </a:r>
            <a:r>
              <a:rPr lang="en-US"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rPr>
              <a:t>zakupki.gov.ru/223/clause/public/typal-order-clause/info/common-info.html?typalClauseId=9121&amp;typalClauseInfoId=22286</a:t>
            </a:r>
            <a:endParaRPr lang="ru-RU"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endParaRPr lang="ru-RU"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12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941" y="73220"/>
            <a:ext cx="854039" cy="62629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p:cNvCxnSpPr/>
          <p:nvPr/>
        </p:nvCxnSpPr>
        <p:spPr>
          <a:xfrm>
            <a:off x="310755" y="73905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1619672" y="151069"/>
            <a:ext cx="7416824" cy="523220"/>
          </a:xfrm>
          <a:prstGeom prst="rect">
            <a:avLst/>
          </a:prstGeom>
        </p:spPr>
        <p:txBody>
          <a:bodyPr wrap="square">
            <a:spAutoFit/>
          </a:bodyPr>
          <a:lstStyle/>
          <a:p>
            <a:pPr algn="ctr"/>
            <a:r>
              <a:rPr lang="ru-RU" sz="2800" b="1" dirty="0" smtClean="0">
                <a:latin typeface="Liberation Serif" panose="02020603050405020304" pitchFamily="18" charset="0"/>
                <a:ea typeface="Liberation Serif" panose="02020603050405020304" pitchFamily="18" charset="0"/>
                <a:cs typeface="Liberation Serif" panose="02020603050405020304" pitchFamily="18" charset="0"/>
              </a:rPr>
              <a:t>Изменения в Типовое положение о закупках</a:t>
            </a:r>
            <a:endParaRPr lang="ru-RU" sz="2800" b="1" dirty="0">
              <a:latin typeface="Liberation Serif" panose="02020603050405020304" pitchFamily="18" charset="0"/>
              <a:ea typeface="Liberation Serif" panose="02020603050405020304" pitchFamily="18" charset="0"/>
              <a:cs typeface="Liberation Serif" panose="02020603050405020304" pitchFamily="18" charset="0"/>
            </a:endParaRPr>
          </a:p>
        </p:txBody>
      </p:sp>
      <p:sp>
        <p:nvSpPr>
          <p:cNvPr id="6" name="Прямоугольник 5"/>
          <p:cNvSpPr/>
          <p:nvPr/>
        </p:nvSpPr>
        <p:spPr>
          <a:xfrm>
            <a:off x="169498" y="744003"/>
            <a:ext cx="8882528" cy="2985433"/>
          </a:xfrm>
          <a:prstGeom prst="rect">
            <a:avLst/>
          </a:prstGeom>
        </p:spPr>
        <p:txBody>
          <a:bodyPr wrap="square">
            <a:spAutoFit/>
          </a:bodyPr>
          <a:lstStyle/>
          <a:p>
            <a:pPr marL="495300" indent="-457200">
              <a:buFont typeface="Wingdings" panose="05000000000000000000" pitchFamily="2" charset="2"/>
              <a:buChar char="Ø"/>
            </a:pPr>
            <a:r>
              <a:rPr lang="ru-RU" sz="2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Приказ </a:t>
            </a:r>
            <a:r>
              <a:rPr lang="ru-RU" sz="28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Департамента </a:t>
            </a:r>
            <a:r>
              <a:rPr lang="ru-RU" sz="2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от 01.04.2020 № 41-ОД</a:t>
            </a:r>
          </a:p>
          <a:p>
            <a:pPr marL="495300" indent="-457200">
              <a:buFont typeface="Wingdings" panose="05000000000000000000" pitchFamily="2" charset="2"/>
              <a:buChar char="Ø"/>
            </a:pPr>
            <a:endParaRPr lang="ru-RU" sz="16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a:p>
            <a:pPr marL="495300" indent="-457200">
              <a:buFont typeface="Wingdings" panose="05000000000000000000" pitchFamily="2" charset="2"/>
              <a:buChar char="Ø"/>
            </a:pPr>
            <a:r>
              <a:rPr lang="ru-RU" sz="28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a:t>
            </a:r>
            <a:r>
              <a:rPr lang="ru-RU" sz="2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02.11.2020 </a:t>
            </a:r>
            <a:r>
              <a:rPr lang="ru-RU" sz="28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2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248-ОД</a:t>
            </a:r>
            <a:endParaRPr lang="ru-RU" sz="2800"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a:p>
            <a:pPr marL="495300" indent="-457200">
              <a:buFont typeface="Wingdings" panose="05000000000000000000" pitchFamily="2" charset="2"/>
              <a:buChar char="Ø"/>
            </a:pPr>
            <a:endParaRPr lang="ru-RU" sz="2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a:p>
            <a:pPr marL="38100"/>
            <a:endParaRPr lang="ru-RU" sz="32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endParaRPr lang="ru-RU" sz="1400" b="1"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endParaRPr lang="ru-RU" sz="1400" b="1" dirty="0" smtClean="0">
              <a:solidFill>
                <a:schemeClr val="accent2">
                  <a:lumMod val="50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endParaRPr lang="ru-RU" sz="2400" dirty="0" smtClean="0">
              <a:latin typeface="Arial" panose="020B0604020202020204" pitchFamily="34" charset="0"/>
              <a:cs typeface="Arial" panose="020B0604020202020204" pitchFamily="34" charset="0"/>
            </a:endParaRPr>
          </a:p>
        </p:txBody>
      </p:sp>
      <p:sp>
        <p:nvSpPr>
          <p:cNvPr id="2" name="Стрелка вниз 1"/>
          <p:cNvSpPr/>
          <p:nvPr/>
        </p:nvSpPr>
        <p:spPr>
          <a:xfrm>
            <a:off x="3923928" y="1948687"/>
            <a:ext cx="504056" cy="5760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899592" y="4602429"/>
            <a:ext cx="6768752" cy="698779"/>
          </a:xfrm>
          <a:prstGeom prst="roundRect">
            <a:avLst/>
          </a:prstGeom>
          <a:solidFill>
            <a:schemeClr val="accent1">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2800"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Размещен в ЕИС 5 ноября 2020 года</a:t>
            </a:r>
            <a:endParaRPr lang="ru-RU" sz="2800" b="1"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
        <p:nvSpPr>
          <p:cNvPr id="10" name="Скругленный прямоугольник 9"/>
          <p:cNvSpPr/>
          <p:nvPr/>
        </p:nvSpPr>
        <p:spPr>
          <a:xfrm>
            <a:off x="601269" y="2566030"/>
            <a:ext cx="7978634" cy="1512795"/>
          </a:xfrm>
          <a:prstGeom prst="roundRect">
            <a:avLst/>
          </a:prstGeom>
          <a:solidFill>
            <a:schemeClr val="accent4">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Заказчики обязаны </a:t>
            </a:r>
            <a:r>
              <a:rPr lang="ru-RU"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привести </a:t>
            </a:r>
            <a:r>
              <a:rPr lang="ru-RU"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свои положения о закупке в соответствии с внесенными в Типовое положение изменениями или утвердить новое положение о закупке в течение 15 рабочих дней с момента размещения в ЕИС приказа Департамента о внесении изменение в Типовое положение</a:t>
            </a:r>
          </a:p>
        </p:txBody>
      </p:sp>
      <p:sp>
        <p:nvSpPr>
          <p:cNvPr id="11" name="Стрелка вниз 10"/>
          <p:cNvSpPr/>
          <p:nvPr/>
        </p:nvSpPr>
        <p:spPr>
          <a:xfrm>
            <a:off x="3923928" y="4095526"/>
            <a:ext cx="504056" cy="495169"/>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3923928" y="5301208"/>
            <a:ext cx="504056" cy="5760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2419609" y="5877272"/>
            <a:ext cx="4016749" cy="698779"/>
          </a:xfrm>
          <a:prstGeom prst="roundRect">
            <a:avLst/>
          </a:prstGeom>
          <a:solidFill>
            <a:srgbClr val="FF000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r>
              <a:rPr lang="ru-RU" sz="2800"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До 26 ноября 2020 года</a:t>
            </a:r>
            <a:endParaRPr lang="ru-RU" sz="2800" b="1"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418987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4847481"/>
          </a:xfrm>
          <a:prstGeom prst="rect">
            <a:avLst/>
          </a:prstGeom>
        </p:spPr>
        <p:txBody>
          <a:bodyPr wrap="square">
            <a:spAutoFit/>
          </a:bodyPr>
          <a:lstStyle/>
          <a:p>
            <a:pPr indent="449580" algn="just">
              <a:spcAft>
                <a:spcPts val="0"/>
              </a:spcAft>
            </a:pPr>
            <a:r>
              <a:rPr lang="ru-RU" sz="24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Пункт 20 Типового положения:</a:t>
            </a:r>
          </a:p>
          <a:p>
            <a:pPr indent="449580" algn="just">
              <a:spcAft>
                <a:spcPts val="0"/>
              </a:spcAft>
            </a:pPr>
            <a:endParaRPr lang="ru-RU" sz="1000" b="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sz="2400" b="1" i="1" dirty="0" smtClean="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Заказчик </a:t>
            </a:r>
            <a:r>
              <a:rPr lang="ru-RU" sz="2400" b="1" i="1" dirty="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вправе изменять (корректировать) план закупки товаров, работ, услуг, </a:t>
            </a:r>
            <a:r>
              <a:rPr lang="ru-RU" sz="2400" b="1" i="1" dirty="0">
                <a:solidFill>
                  <a:srgbClr val="0070C0"/>
                </a:solidFill>
                <a:latin typeface="Liberation Serif" panose="02020603050405020304" pitchFamily="18" charset="0"/>
                <a:ea typeface="Times New Roman" panose="02020603050405020304" pitchFamily="18" charset="0"/>
                <a:cs typeface="Liberation Serif" panose="02020603050405020304" pitchFamily="18" charset="0"/>
              </a:rPr>
              <a:t>план закупок инновационной продукции, высокотехнологичной продукции, лекарственных </a:t>
            </a:r>
            <a:r>
              <a:rPr lang="ru-RU" sz="2400" b="1" i="1" dirty="0" smtClean="0">
                <a:solidFill>
                  <a:srgbClr val="0070C0"/>
                </a:solidFill>
                <a:latin typeface="Liberation Serif" panose="02020603050405020304" pitchFamily="18" charset="0"/>
                <a:ea typeface="Times New Roman" panose="02020603050405020304" pitchFamily="18" charset="0"/>
                <a:cs typeface="Liberation Serif" panose="02020603050405020304" pitchFamily="18" charset="0"/>
              </a:rPr>
              <a:t>средств </a:t>
            </a:r>
            <a:r>
              <a:rPr lang="ru-RU" sz="2400" b="1" i="1" dirty="0" smtClean="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по основаниям, указанным в данном пункте.</a:t>
            </a:r>
          </a:p>
          <a:p>
            <a:pPr indent="450215" algn="just">
              <a:spcAft>
                <a:spcPts val="0"/>
              </a:spcAft>
            </a:pPr>
            <a:endParaRPr lang="ru-RU" sz="24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sz="24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Пункты 48, 49 </a:t>
            </a:r>
            <a:r>
              <a:rPr lang="ru-RU" sz="24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Типового положения:</a:t>
            </a:r>
          </a:p>
          <a:p>
            <a:pPr indent="450215" algn="just">
              <a:spcAft>
                <a:spcPts val="0"/>
              </a:spcAft>
            </a:pPr>
            <a:endParaRPr lang="ru-RU" sz="11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sz="24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Возврат обеспечения исполнения договора </a:t>
            </a:r>
            <a:r>
              <a:rPr lang="ru-RU" sz="24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(обеспечения гарантийных обязательств) осуществляется </a:t>
            </a:r>
            <a:r>
              <a:rPr lang="ru-RU" sz="24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 течение </a:t>
            </a:r>
            <a:r>
              <a:rPr lang="ru-RU" sz="2400" b="1" i="1" strike="sngStrike"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десяти рабочих дней</a:t>
            </a:r>
            <a:r>
              <a:rPr lang="ru-RU" sz="24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a:t>
            </a:r>
            <a:r>
              <a:rPr lang="ru-RU" sz="2400" b="1" i="1" dirty="0" smtClean="0">
                <a:solidFill>
                  <a:srgbClr val="0070C0"/>
                </a:solidFill>
                <a:latin typeface="Liberation Serif" panose="02020603050405020304" pitchFamily="18" charset="0"/>
                <a:ea typeface="Calibri" panose="020F0502020204030204" pitchFamily="34" charset="0"/>
                <a:cs typeface="Times New Roman" panose="02020603050405020304" pitchFamily="18" charset="0"/>
              </a:rPr>
              <a:t>30 дней </a:t>
            </a:r>
            <a:r>
              <a:rPr lang="ru-RU" sz="24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со дня надлежащего исполнения поставщиком (подрядчиком, исполнителем) всех обязательств по </a:t>
            </a:r>
            <a:r>
              <a:rPr lang="ru-RU" sz="24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договору (гарантийных обязательств);</a:t>
            </a:r>
            <a:endParaRPr lang="ru-RU" sz="2400" b="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876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5932393"/>
          </a:xfrm>
          <a:prstGeom prst="rect">
            <a:avLst/>
          </a:prstGeom>
        </p:spPr>
        <p:txBody>
          <a:bodyPr wrap="square">
            <a:spAutoFit/>
          </a:bodyPr>
          <a:lstStyle/>
          <a:p>
            <a:pPr indent="449580" algn="just">
              <a:spcAft>
                <a:spcPts val="0"/>
              </a:spcAft>
            </a:pPr>
            <a:r>
              <a:rPr lang="ru-RU" sz="20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Пункт 55 Типового положения </a:t>
            </a:r>
            <a:r>
              <a:rPr lang="ru-RU" sz="16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(п. 5.2 ст. </a:t>
            </a:r>
            <a:r>
              <a:rPr lang="ru-RU" sz="1600" b="1" i="1" dirty="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3 Федерального закона </a:t>
            </a:r>
            <a:r>
              <a:rPr lang="ru-RU" sz="16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
            </a:r>
            <a:br>
              <a:rPr lang="ru-RU" sz="16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br>
            <a:r>
              <a:rPr lang="ru-RU" sz="16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от </a:t>
            </a:r>
            <a:r>
              <a:rPr lang="ru-RU" sz="1600" b="1" i="1" dirty="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18 июля 2011 года № 223-ФЗ )</a:t>
            </a:r>
            <a:r>
              <a:rPr lang="ru-RU" sz="2000" b="1" i="1" dirty="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a:t>
            </a:r>
            <a:endParaRPr lang="ru-RU" sz="20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endParaRPr>
          </a:p>
          <a:p>
            <a:pPr indent="449580" algn="just">
              <a:spcAft>
                <a:spcPts val="0"/>
              </a:spcAft>
            </a:pPr>
            <a:endParaRPr lang="ru-RU" sz="900" b="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r>
              <a:rPr lang="ru-RU" sz="2000" b="1" i="1" dirty="0">
                <a:solidFill>
                  <a:schemeClr val="bg1"/>
                </a:solidFill>
                <a:latin typeface="Liberation Serif" panose="02020603050405020304" pitchFamily="18" charset="0"/>
              </a:rPr>
              <a:t>При осуществлении закупки товара, в том числе поставляемого заказчику при выполнении закупаемых работ, оказании закупаемых услуг, в договор при его заключении включается информация о стране происхождения товара.</a:t>
            </a:r>
          </a:p>
          <a:p>
            <a:pPr indent="450215" algn="just">
              <a:spcAft>
                <a:spcPts val="0"/>
              </a:spcAft>
            </a:pPr>
            <a:endParaRPr lang="ru-RU" sz="20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 76 Типового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положения:</a:t>
            </a:r>
          </a:p>
          <a:p>
            <a:pPr indent="450215" algn="just">
              <a:spcAft>
                <a:spcPts val="0"/>
              </a:spcAft>
            </a:pPr>
            <a:endParaRPr lang="ru-RU" sz="105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Основанием для отклонения заявки участника закупки является также наличие такого участника закупки в РНП, предусмотренном Федеральным законом от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18 июля 2011 года №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223-ФЗ</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Федеральным законом от 5 апреля 2013 года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44-ФЗ, при установлении соответствующего требования в документации о закупке или извещении о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проведении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ЗК либо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предоставление недостоверных сведений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отношении своего соответствия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данным требованиям + состав документов, входящих в заявку участника</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дополнен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декларацией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 соответствии участников закупки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указанным требованиям.</a:t>
            </a:r>
            <a:endPar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ru-RU" sz="2000" b="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111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5543056"/>
          </a:xfrm>
          <a:prstGeom prst="rect">
            <a:avLst/>
          </a:prstGeom>
        </p:spPr>
        <p:txBody>
          <a:bodyPr wrap="square">
            <a:spAutoFit/>
          </a:bodyPr>
          <a:lstStyle/>
          <a:p>
            <a:pPr indent="449580" algn="just">
              <a:lnSpc>
                <a:spcPct val="115000"/>
              </a:lnSpc>
              <a:spcAft>
                <a:spcPts val="0"/>
              </a:spcAft>
            </a:pPr>
            <a:r>
              <a:rPr lang="ru-RU" sz="2000" b="1" i="1" dirty="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Вступает в силу с 01.01.2021</a:t>
            </a:r>
            <a:r>
              <a:rPr lang="ru-RU" sz="20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 подпункт 18 пункта 2 Типового положения:</a:t>
            </a:r>
          </a:p>
          <a:p>
            <a:pPr indent="449580" algn="just">
              <a:lnSpc>
                <a:spcPct val="115000"/>
              </a:lnSpc>
              <a:spcAft>
                <a:spcPts val="0"/>
              </a:spcAft>
            </a:pPr>
            <a:endParaRPr lang="ru-RU" sz="1600" b="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lnSpc>
                <a:spcPct val="115000"/>
              </a:lnSpc>
              <a:spcAft>
                <a:spcPts val="0"/>
              </a:spcAft>
            </a:pPr>
            <a:r>
              <a:rPr lang="ru-RU" b="1" i="1" dirty="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18) совокупный годовой объем закупок – утвержденный на соответствующий финансовый год общий объем финансового обеспечения для осуществления заказчиком закупок, в том числе для оплаты договоров, заключенных до начала указанного финансового года и подлежащих оплате в указанном финансовом году</a:t>
            </a:r>
            <a:r>
              <a:rPr lang="ru-RU" b="1" i="1" dirty="0" smtClean="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a:t>
            </a:r>
          </a:p>
          <a:p>
            <a:pPr indent="450215" algn="just">
              <a:lnSpc>
                <a:spcPct val="115000"/>
              </a:lnSpc>
              <a:spcAft>
                <a:spcPts val="0"/>
              </a:spcAft>
            </a:pPr>
            <a:endParaRPr lang="ru-RU" sz="14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a:p>
            <a:pPr indent="450215" algn="just">
              <a:lnSpc>
                <a:spcPct val="115000"/>
              </a:lnSpc>
              <a:spcAft>
                <a:spcPts val="0"/>
              </a:spcAft>
            </a:pP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Вступает в силу с 01.01.2021: подпункт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42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пункта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111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Типового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положения:</a:t>
            </a:r>
          </a:p>
          <a:p>
            <a:pPr indent="450215" algn="just">
              <a:lnSpc>
                <a:spcPct val="115000"/>
              </a:lnSpc>
              <a:spcAft>
                <a:spcPts val="0"/>
              </a:spcAft>
            </a:pPr>
            <a:endParaRPr lang="ru-RU"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lnSpc>
                <a:spcPct val="115000"/>
              </a:lnSpc>
              <a:spcAft>
                <a:spcPts val="0"/>
              </a:spcAft>
            </a:pPr>
            <a:r>
              <a:rPr lang="ru-RU"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42</a:t>
            </a:r>
            <a:r>
              <a:rPr lang="ru-RU"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осуществляется поставка товаров, выполнение работ, оказание услуг для нужд заказчика на сумму, не превышающую 600 000 рублей. При этом годовой объем закупок, которые заказчик вправе осуществить на основании настоящего пункта, не должен превышать </a:t>
            </a:r>
            <a:r>
              <a:rPr lang="ru-RU"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10% совокупного </a:t>
            </a:r>
            <a:r>
              <a:rPr lang="ru-RU"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годового объема закупок заказчика без учета закупок, предусмотренных подпунктами 1 – 4 пункта 111 настоящего положения</a:t>
            </a:r>
            <a:r>
              <a:rPr lang="ru-RU"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a:t>
            </a:r>
            <a:endParaRPr lang="ru-RU" sz="1400" b="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55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7" name="Скругленный прямоугольник 6"/>
          <p:cNvSpPr/>
          <p:nvPr/>
        </p:nvSpPr>
        <p:spPr>
          <a:xfrm>
            <a:off x="179512" y="1514478"/>
            <a:ext cx="3816424" cy="5195899"/>
          </a:xfrm>
          <a:prstGeom prst="roundRect">
            <a:avLst/>
          </a:prstGeom>
          <a:solidFill>
            <a:schemeClr val="tx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just"/>
            <a:r>
              <a:rPr lang="ru-RU" sz="1400" i="1" dirty="0" smtClean="0">
                <a:solidFill>
                  <a:schemeClr val="bg1"/>
                </a:solidFill>
                <a:latin typeface="Liberation Serif" panose="02020603050405020304" pitchFamily="18" charset="0"/>
              </a:rPr>
              <a:t>41) возникла </a:t>
            </a:r>
            <a:r>
              <a:rPr lang="ru-RU" sz="1400" i="1" dirty="0">
                <a:solidFill>
                  <a:schemeClr val="bg1"/>
                </a:solidFill>
                <a:latin typeface="Liberation Serif" panose="02020603050405020304" pitchFamily="18" charset="0"/>
              </a:rPr>
              <a:t>потребность в определенных товарах, работах, услугах вследствие непреодолимой силы, чрезвычайной ситуации, необходимости безопасной эксплуатации (восстановления) опасных производственных объектов или срочного медицинского вмешательства, в связи с чем применение иных способов осуществления закупок, требующих затрат времени, нецелесообразно.</a:t>
            </a:r>
            <a:endParaRPr lang="ru-RU" sz="1400" dirty="0">
              <a:solidFill>
                <a:schemeClr val="bg1"/>
              </a:solidFill>
              <a:latin typeface="Liberation Serif" panose="02020603050405020304" pitchFamily="18" charset="0"/>
            </a:endParaRPr>
          </a:p>
          <a:p>
            <a:pPr algn="just"/>
            <a:r>
              <a:rPr lang="ru-RU" sz="1400" i="1" dirty="0">
                <a:solidFill>
                  <a:schemeClr val="bg1"/>
                </a:solidFill>
                <a:latin typeface="Liberation Serif" panose="02020603050405020304" pitchFamily="18" charset="0"/>
              </a:rPr>
              <a:t>Заказчик вправе заключить в соответствии с подпунктом 41 пункта 111 настоящего положения договор на поставку товаров, выполнение работ, оказание услуг в количестве, объеме, необходимых для ликвидации последствий непреодолимой силы, чрезвычайной ситуации, безопасной эксплуатации (восстановления) опасных производственных объектов или оказания экстренной (неотложной) медицинской помощи</a:t>
            </a:r>
            <a:endParaRPr lang="ru-RU" sz="1400" dirty="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
        <p:nvSpPr>
          <p:cNvPr id="8" name="Скругленный прямоугольник 7"/>
          <p:cNvSpPr/>
          <p:nvPr/>
        </p:nvSpPr>
        <p:spPr>
          <a:xfrm>
            <a:off x="4725728" y="983397"/>
            <a:ext cx="4238760" cy="5726980"/>
          </a:xfrm>
          <a:prstGeom prst="roundRect">
            <a:avLst/>
          </a:prstGeom>
          <a:solidFill>
            <a:schemeClr val="accent4">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indent="450215" algn="just">
              <a:lnSpc>
                <a:spcPct val="115000"/>
              </a:lnSpc>
              <a:spcAft>
                <a:spcPts val="0"/>
              </a:spcAft>
            </a:pPr>
            <a:r>
              <a:rPr lang="ru-RU" sz="1300" b="1" i="1" dirty="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41) осуществляется закупка товаров, работ, услуг при необходимости оказания медицинской помощи в неотложной или экстренной форме либо вследствие аварии, обстоятельств непреодолимой силы, для предупреждения (при введении режима повышенной готовности функционирования органов управления и сил единой государственной системы предупреждения и ликвидации чрезвычайных ситуаций) и (или) ликвидации чрезвычайной ситуации, для оказания гуманитарной помощи. При этом заказчик вправе осуществить закупку товара, работы, услуги в количестве, объеме, которые необходимы для оказания такой медицинской помощи либо вследствие таких аварии, обстоятельств непреодолимой силы, для предупреждения и (или) ликвидации чрезвычайной ситуации, для оказания гуманитарной помощи, если применение конкурентных способов определения поставщика (подрядчика, исполнителя), требующих затрат времени, нецелесообразно</a:t>
            </a:r>
            <a:r>
              <a:rPr lang="ru-RU" sz="13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a:t>
            </a:r>
            <a:endParaRPr lang="ru-RU" sz="1300" b="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endParaRPr>
          </a:p>
        </p:txBody>
      </p:sp>
      <p:cxnSp>
        <p:nvCxnSpPr>
          <p:cNvPr id="11" name="Прямая соединительная линия 10"/>
          <p:cNvCxnSpPr/>
          <p:nvPr/>
        </p:nvCxnSpPr>
        <p:spPr>
          <a:xfrm>
            <a:off x="485172" y="1736163"/>
            <a:ext cx="3096344" cy="4752528"/>
          </a:xfrm>
          <a:prstGeom prst="line">
            <a:avLst/>
          </a:prstGeom>
          <a:ln w="3810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flipH="1">
            <a:off x="575556" y="1729302"/>
            <a:ext cx="3024336" cy="4752528"/>
          </a:xfrm>
          <a:prstGeom prst="line">
            <a:avLst/>
          </a:prstGeom>
          <a:ln w="3810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35975" y="736616"/>
            <a:ext cx="4932548" cy="369332"/>
          </a:xfrm>
          <a:prstGeom prst="rect">
            <a:avLst/>
          </a:prstGeom>
        </p:spPr>
        <p:txBody>
          <a:bodyPr wrap="square">
            <a:spAutoFit/>
          </a:bodyPr>
          <a:lstStyle/>
          <a:p>
            <a:pPr algn="just">
              <a:spcAft>
                <a:spcPts val="0"/>
              </a:spcAft>
            </a:pPr>
            <a:r>
              <a:rPr lang="ru-RU"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Подпункт </a:t>
            </a:r>
            <a:r>
              <a:rPr lang="ru-RU"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4</a:t>
            </a:r>
            <a:r>
              <a:rPr lang="en-US" b="1" i="1"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1</a:t>
            </a:r>
            <a:r>
              <a:rPr lang="ru-RU" b="1" i="1"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 </a:t>
            </a:r>
            <a:r>
              <a:rPr lang="ru-RU"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пункта 111 </a:t>
            </a:r>
            <a:r>
              <a:rPr lang="ru-RU"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Типового положения</a:t>
            </a:r>
            <a:endParaRPr lang="ru-RU"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49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5578450"/>
          </a:xfrm>
          <a:prstGeom prst="rect">
            <a:avLst/>
          </a:prstGeom>
        </p:spPr>
        <p:txBody>
          <a:bodyPr wrap="square">
            <a:spAutoFit/>
          </a:bodyPr>
          <a:lstStyle/>
          <a:p>
            <a:pPr indent="449580" algn="just">
              <a:lnSpc>
                <a:spcPct val="115000"/>
              </a:lnSpc>
              <a:spcAft>
                <a:spcPts val="0"/>
              </a:spcAft>
            </a:pP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Подпункт 64 </a:t>
            </a: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пункта 111 Типового </a:t>
            </a: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положения:</a:t>
            </a:r>
          </a:p>
          <a:p>
            <a:pPr indent="449580" algn="just">
              <a:lnSpc>
                <a:spcPct val="115000"/>
              </a:lnSpc>
              <a:spcAft>
                <a:spcPts val="0"/>
              </a:spcAft>
            </a:pPr>
            <a:endPar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64) поставка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товара, выполнение работы, оказание услуги осуществляется с целью исполнения решения суда, предписаний должностных лиц контрольных органов, а также органов, уполномоченных рассматривать дела об административных правонарушениях, </a:t>
            </a:r>
            <a:r>
              <a:rPr lang="ru-RU" sz="2000" b="1" i="1" dirty="0">
                <a:solidFill>
                  <a:srgbClr val="0070C0"/>
                </a:solidFill>
                <a:latin typeface="Liberation Serif" panose="02020603050405020304" pitchFamily="18" charset="0"/>
                <a:ea typeface="Calibri" panose="020F0502020204030204" pitchFamily="34" charset="0"/>
                <a:cs typeface="Times New Roman" panose="02020603050405020304" pitchFamily="18" charset="0"/>
              </a:rPr>
              <a:t>в случае, если проведение конкурентных закупок, невозможно;</a:t>
            </a:r>
            <a:endParaRPr lang="ru-RU" sz="2000" b="1" i="1" dirty="0" smtClean="0">
              <a:solidFill>
                <a:srgbClr val="0070C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endPar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Пункт 111 Типового положения дополнен подпунктом 74</a:t>
            </a:r>
            <a:r>
              <a:rPr lang="ru-RU" sz="2000" b="1" i="1" dirty="0" smtClean="0">
                <a:solidFill>
                  <a:srgbClr val="C00000"/>
                </a:solidFill>
                <a:latin typeface="Liberation Serif" panose="02020603050405020304" pitchFamily="18" charset="0"/>
                <a:ea typeface="Calibri" panose="020F0502020204030204" pitchFamily="34" charset="0"/>
                <a:cs typeface="Liberation Serif" panose="02020603050405020304" pitchFamily="18" charset="0"/>
              </a:rPr>
              <a:t>:</a:t>
            </a:r>
          </a:p>
          <a:p>
            <a:pPr indent="449580" algn="just">
              <a:lnSpc>
                <a:spcPct val="115000"/>
              </a:lnSpc>
              <a:spcAft>
                <a:spcPts val="0"/>
              </a:spcAft>
            </a:pPr>
            <a:endParaRPr lang="ru-RU" sz="1600" b="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50215" algn="just">
              <a:lnSpc>
                <a:spcPct val="115000"/>
              </a:lnSpc>
              <a:spcAft>
                <a:spcPts val="0"/>
              </a:spcAft>
            </a:pPr>
            <a:r>
              <a:rPr lang="ru-RU" sz="2000" b="1" i="1" dirty="0" smtClean="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74</a:t>
            </a:r>
            <a:r>
              <a:rPr lang="ru-RU" sz="2000" b="1" i="1" dirty="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 заключается договор с учреждением или предприятием уголовно-исполнительной системы на поставку товара, выполнение работ, оказание услуг, производство которых осуществляется данным учреждением или </a:t>
            </a:r>
            <a:r>
              <a:rPr lang="ru-RU" sz="2000" b="1" i="1" dirty="0" smtClean="0">
                <a:solidFill>
                  <a:schemeClr val="bg1"/>
                </a:solidFill>
                <a:latin typeface="Liberation Serif" panose="02020603050405020304" pitchFamily="18" charset="0"/>
                <a:ea typeface="Times New Roman" panose="02020603050405020304" pitchFamily="18" charset="0"/>
                <a:cs typeface="Liberation Serif" panose="02020603050405020304" pitchFamily="18" charset="0"/>
              </a:rPr>
              <a:t>предприятием.</a:t>
            </a:r>
          </a:p>
          <a:p>
            <a:pPr indent="450215" algn="just">
              <a:lnSpc>
                <a:spcPct val="115000"/>
              </a:lnSpc>
              <a:spcAft>
                <a:spcPts val="0"/>
              </a:spcAft>
            </a:pPr>
            <a:endParaRPr lang="ru-RU" sz="14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4889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15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395536" y="76470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691680" y="93140"/>
            <a:ext cx="7128792" cy="492443"/>
          </a:xfrm>
          <a:prstGeom prst="rect">
            <a:avLst/>
          </a:prstGeom>
        </p:spPr>
        <p:txBody>
          <a:bodyPr wrap="square">
            <a:spAutoFit/>
          </a:bodyPr>
          <a:lstStyle/>
          <a:p>
            <a:pPr marL="38100"/>
            <a:r>
              <a:rPr lang="ru-RU" sz="2600" b="1" dirty="0">
                <a:latin typeface="Liberation Serif" panose="02020603050405020304" pitchFamily="18" charset="0"/>
                <a:ea typeface="Liberation Serif" panose="02020603050405020304" pitchFamily="18" charset="0"/>
                <a:cs typeface="Liberation Serif" panose="02020603050405020304" pitchFamily="18" charset="0"/>
              </a:rPr>
              <a:t>Приказ Департамента от 02.11.2020 № 248-ОД</a:t>
            </a:r>
          </a:p>
        </p:txBody>
      </p:sp>
      <p:sp>
        <p:nvSpPr>
          <p:cNvPr id="2" name="Прямоугольник 1"/>
          <p:cNvSpPr/>
          <p:nvPr/>
        </p:nvSpPr>
        <p:spPr>
          <a:xfrm>
            <a:off x="251520" y="830282"/>
            <a:ext cx="8712968" cy="5543056"/>
          </a:xfrm>
          <a:prstGeom prst="rect">
            <a:avLst/>
          </a:prstGeom>
        </p:spPr>
        <p:txBody>
          <a:bodyPr wrap="square">
            <a:spAutoFit/>
          </a:bodyPr>
          <a:lstStyle/>
          <a:p>
            <a:pPr indent="449580" algn="just">
              <a:lnSpc>
                <a:spcPct val="115000"/>
              </a:lnSpc>
              <a:spcAft>
                <a:spcPts val="0"/>
              </a:spcAft>
            </a:pPr>
            <a:r>
              <a:rPr lang="ru-RU" sz="2000" b="1" i="1" dirty="0">
                <a:solidFill>
                  <a:srgbClr val="C00000"/>
                </a:solidFill>
                <a:latin typeface="Liberation Serif" panose="02020603050405020304" pitchFamily="18" charset="0"/>
                <a:ea typeface="Calibri" panose="020F0502020204030204" pitchFamily="34" charset="0"/>
                <a:cs typeface="Times New Roman" panose="02020603050405020304" pitchFamily="18" charset="0"/>
              </a:rPr>
              <a:t>Глава 26. Порядок подачи заявок на участие в электронном аукционе:</a:t>
            </a:r>
            <a:endPar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4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Первая </a:t>
            </a:r>
            <a:r>
              <a:rPr lang="ru-RU" sz="24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часть заявки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предложение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участника закупки в отношении предмета закупки</a:t>
            </a:r>
            <a:endParaRPr lang="ru-RU" sz="2000" b="1" i="1" dirty="0" smtClean="0">
              <a:solidFill>
                <a:srgbClr val="0070C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endParaRPr lang="ru-RU" sz="2000" b="1" i="1" dirty="0" smtClean="0">
              <a:solidFill>
                <a:srgbClr val="C00000"/>
              </a:solidFill>
              <a:latin typeface="Liberation Serif" panose="02020603050405020304" pitchFamily="18"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ru-RU" sz="24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Вторая часть заявки:</a:t>
            </a:r>
          </a:p>
          <a:p>
            <a:pPr marL="342900" indent="-342900" algn="just">
              <a:lnSpc>
                <a:spcPct val="115000"/>
              </a:lnSpc>
              <a:spcAft>
                <a:spcPts val="0"/>
              </a:spcAft>
              <a:buFontTx/>
              <a:buChar char="-"/>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сведения об участнике;</a:t>
            </a:r>
          </a:p>
          <a:p>
            <a:pPr marL="342900" indent="-342900" algn="just">
              <a:lnSpc>
                <a:spcPct val="115000"/>
              </a:lnSpc>
              <a:spcAft>
                <a:spcPts val="0"/>
              </a:spcAft>
              <a:buFontTx/>
              <a:buChar char="-"/>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выписка из ЕГРЮЛ, ЕГРИП…;</a:t>
            </a:r>
          </a:p>
          <a:p>
            <a:pPr marL="342900" indent="-342900" algn="just">
              <a:lnSpc>
                <a:spcPct val="115000"/>
              </a:lnSpc>
              <a:spcAft>
                <a:spcPts val="0"/>
              </a:spcAft>
              <a:buFontTx/>
              <a:buChar char="-"/>
            </a:pP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документы, подтверждающие полномочия лица на осуществление действий от имени участника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закупки…;</a:t>
            </a:r>
          </a:p>
          <a:p>
            <a:pPr marL="342900" indent="-342900" algn="just">
              <a:lnSpc>
                <a:spcPct val="115000"/>
              </a:lnSpc>
              <a:spcAft>
                <a:spcPts val="0"/>
              </a:spcAft>
              <a:buFontTx/>
              <a:buChar char="-"/>
            </a:pP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копии учредительных документов участника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закупки;</a:t>
            </a:r>
          </a:p>
          <a:p>
            <a:pPr marL="342900" indent="-342900" algn="just">
              <a:lnSpc>
                <a:spcPct val="115000"/>
              </a:lnSpc>
              <a:spcAft>
                <a:spcPts val="0"/>
              </a:spcAft>
              <a:buFontTx/>
              <a:buChar char="-"/>
            </a:pP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 решение об одобрении или о совершении крупной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сделки….; </a:t>
            </a:r>
          </a:p>
          <a:p>
            <a:pPr marL="342900" indent="-342900" algn="just">
              <a:lnSpc>
                <a:spcPct val="115000"/>
              </a:lnSpc>
              <a:spcAft>
                <a:spcPts val="0"/>
              </a:spcAft>
              <a:buFontTx/>
              <a:buChar char="-"/>
            </a:pP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декларации </a:t>
            </a: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о соответствии участника закупки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требованиям, установленным в документации о закупке;</a:t>
            </a:r>
          </a:p>
          <a:p>
            <a:pPr marL="342900" indent="-342900" algn="just">
              <a:lnSpc>
                <a:spcPct val="115000"/>
              </a:lnSpc>
              <a:spcAft>
                <a:spcPts val="0"/>
              </a:spcAft>
              <a:buFontTx/>
              <a:buChar char="-"/>
            </a:pPr>
            <a:r>
              <a:rPr lang="ru-RU" sz="2000" b="1" i="1" dirty="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копии документов, подтверждающих соответствие участника </a:t>
            </a:r>
            <a:r>
              <a:rPr lang="ru-RU" sz="2000" b="1" i="1" dirty="0" smtClean="0">
                <a:solidFill>
                  <a:schemeClr val="bg1"/>
                </a:solidFill>
                <a:latin typeface="Liberation Serif" panose="02020603050405020304" pitchFamily="18" charset="0"/>
                <a:ea typeface="Calibri" panose="020F0502020204030204" pitchFamily="34" charset="0"/>
                <a:cs typeface="Times New Roman" panose="02020603050405020304" pitchFamily="18" charset="0"/>
              </a:rPr>
              <a:t>закупки, соответствие ТРУ.</a:t>
            </a:r>
            <a:endParaRPr lang="ru-RU" sz="2000" b="1" i="1" dirty="0">
              <a:solidFill>
                <a:schemeClr val="bg1"/>
              </a:solidFill>
              <a:effectLst/>
              <a:latin typeface="Liberation Serif"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8193663"/>
      </p:ext>
    </p:extLst>
  </p:cSld>
  <p:clrMapOvr>
    <a:masterClrMapping/>
  </p:clrMapOvr>
</p:sld>
</file>

<file path=ppt/theme/theme1.xml><?xml version="1.0" encoding="utf-8"?>
<a:theme xmlns:a="http://schemas.openxmlformats.org/drawingml/2006/main" name="Сектор">
  <a:themeElements>
    <a:clrScheme name="Синий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16660</TotalTime>
  <Words>1190</Words>
  <Application>Microsoft Office PowerPoint</Application>
  <PresentationFormat>Экран (4:3)</PresentationFormat>
  <Paragraphs>103</Paragraphs>
  <Slides>12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Century Gothic</vt:lpstr>
      <vt:lpstr>Liberation Serif</vt:lpstr>
      <vt:lpstr>Times New Roman</vt:lpstr>
      <vt:lpstr>Wingdings</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Усольцев</dc:creator>
  <cp:lastModifiedBy>Недов Константин Дмитриевич</cp:lastModifiedBy>
  <cp:revision>414</cp:revision>
  <cp:lastPrinted>2019-12-18T06:15:53Z</cp:lastPrinted>
  <dcterms:created xsi:type="dcterms:W3CDTF">2017-08-24T05:44:34Z</dcterms:created>
  <dcterms:modified xsi:type="dcterms:W3CDTF">2020-11-11T07:55:34Z</dcterms:modified>
</cp:coreProperties>
</file>